
<file path=[Content_Types].xml><?xml version="1.0" encoding="utf-8"?>
<Types xmlns="http://schemas.openxmlformats.org/package/2006/content-types">
  <Default Extension="jpeg" ContentType="image/jpeg"/>
  <Default Extension="m4v" ContentType="video/mp4"/>
  <Default Extension="mp4" ContentType="video/mp4"/>
  <Default Extension="mp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43" r:id="rId2"/>
    <p:sldId id="344" r:id="rId3"/>
    <p:sldId id="348" r:id="rId4"/>
    <p:sldId id="349" r:id="rId5"/>
    <p:sldId id="359" r:id="rId6"/>
    <p:sldId id="351" r:id="rId7"/>
    <p:sldId id="329" r:id="rId8"/>
    <p:sldId id="316" r:id="rId9"/>
    <p:sldId id="358" r:id="rId10"/>
    <p:sldId id="299" r:id="rId11"/>
  </p:sldIdLst>
  <p:sldSz cx="12192000" cy="6858000"/>
  <p:notesSz cx="7099300" cy="102346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27"/>
    <p:restoredTop sz="72993"/>
  </p:normalViewPr>
  <p:slideViewPr>
    <p:cSldViewPr>
      <p:cViewPr varScale="1">
        <p:scale>
          <a:sx n="91" d="100"/>
          <a:sy n="91" d="100"/>
        </p:scale>
        <p:origin x="2232" y="19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kumimoji="1" lang="ja-JP" altLang="en-US"/>
          </a:p>
        </p:txBody>
      </p:sp>
      <p:sp>
        <p:nvSpPr>
          <p:cNvPr id="3" name="日付プレースホルダ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B11ABA9C-C783-45F1-AAFC-45F6EA6268F8}" type="datetimeFigureOut">
              <a:rPr kumimoji="1" lang="ja-JP" altLang="en-US" smtClean="0"/>
              <a:pPr/>
              <a:t>2021/10/6</a:t>
            </a:fld>
            <a:endParaRPr kumimoji="1" lang="ja-JP" altLang="en-US"/>
          </a:p>
        </p:txBody>
      </p:sp>
      <p:sp>
        <p:nvSpPr>
          <p:cNvPr id="4" name="スライド イメージ プレースホルダ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ja-JP" altLang="en-US"/>
          </a:p>
        </p:txBody>
      </p:sp>
      <p:sp>
        <p:nvSpPr>
          <p:cNvPr id="5" name="ノート プレースホルダ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kumimoji="1" lang="ja-JP" altLang="en-US"/>
          </a:p>
        </p:txBody>
      </p:sp>
      <p:sp>
        <p:nvSpPr>
          <p:cNvPr id="7" name="スライド番号プレースホルダ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34938375-A1B3-4878-A654-69DE904581E3}" type="slidenum">
              <a:rPr kumimoji="1" lang="ja-JP" altLang="en-US" smtClean="0"/>
              <a:pPr/>
              <a:t>‹#›</a:t>
            </a:fld>
            <a:endParaRPr kumimoji="1" lang="ja-JP" altLang="en-US"/>
          </a:p>
        </p:txBody>
      </p:sp>
    </p:spTree>
    <p:extLst>
      <p:ext uri="{BB962C8B-B14F-4D97-AF65-F5344CB8AC3E}">
        <p14:creationId xmlns:p14="http://schemas.microsoft.com/office/powerpoint/2010/main" val="7586453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国際宇宙ステーションから見たダイナミックなオーロラ活動</a:t>
            </a:r>
            <a:endParaRPr kumimoji="1" lang="en-US" altLang="ja-JP" dirty="0"/>
          </a:p>
          <a:p>
            <a:r>
              <a:rPr kumimoji="1" lang="ja-JP" altLang="en-US" dirty="0"/>
              <a:t>身近な宇宙の研究の魅力について</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地球の勢力範囲はどこまでか？ </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4938375-A1B3-4878-A654-69DE904581E3}" type="slidenum">
              <a:rPr kumimoji="1" lang="ja-JP" altLang="en-US" smtClean="0"/>
              <a:pPr/>
              <a:t>1</a:t>
            </a:fld>
            <a:endParaRPr kumimoji="1" lang="ja-JP" altLang="en-US"/>
          </a:p>
        </p:txBody>
      </p:sp>
    </p:spTree>
    <p:extLst>
      <p:ext uri="{BB962C8B-B14F-4D97-AF65-F5344CB8AC3E}">
        <p14:creationId xmlns:p14="http://schemas.microsoft.com/office/powerpoint/2010/main" val="246584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高度</a:t>
            </a:r>
            <a:r>
              <a:rPr kumimoji="1" lang="en-US" altLang="ja-JP" dirty="0"/>
              <a:t>10km</a:t>
            </a:r>
            <a:r>
              <a:rPr kumimoji="1" lang="ja-JP" altLang="en-US" dirty="0"/>
              <a:t>までは温度は減少傾向、</a:t>
            </a:r>
            <a:r>
              <a:rPr kumimoji="1" lang="en-US" altLang="ja-JP" dirty="0"/>
              <a:t>100km</a:t>
            </a:r>
            <a:r>
              <a:rPr kumimoji="1" lang="ja-JP" altLang="en-US" dirty="0"/>
              <a:t>からは上昇傾向</a:t>
            </a:r>
            <a:endParaRPr kumimoji="1" lang="en-US" altLang="ja-JP" dirty="0"/>
          </a:p>
          <a:p>
            <a:r>
              <a:rPr kumimoji="1" lang="ja-JP" altLang="en-US" dirty="0"/>
              <a:t>太陽紫外線の影響</a:t>
            </a:r>
            <a:endParaRPr kumimoji="1" lang="en-US" altLang="ja-JP" dirty="0"/>
          </a:p>
          <a:p>
            <a:r>
              <a:rPr kumimoji="1" lang="ja-JP" altLang="en-US" dirty="0"/>
              <a:t>物理学の定義では温度は熱い</a:t>
            </a:r>
            <a:endParaRPr kumimoji="1" lang="en-US" altLang="ja-JP" dirty="0"/>
          </a:p>
          <a:p>
            <a:r>
              <a:rPr kumimoji="1" lang="ja-JP" altLang="en-US" dirty="0"/>
              <a:t>ただし人間の感覚的には冷たい</a:t>
            </a:r>
            <a:endParaRPr kumimoji="1" lang="en-US" altLang="ja-JP" dirty="0"/>
          </a:p>
        </p:txBody>
      </p:sp>
      <p:sp>
        <p:nvSpPr>
          <p:cNvPr id="4" name="スライド番号プレースホルダー 3"/>
          <p:cNvSpPr>
            <a:spLocks noGrp="1"/>
          </p:cNvSpPr>
          <p:nvPr>
            <p:ph type="sldNum" sz="quarter" idx="5"/>
          </p:nvPr>
        </p:nvSpPr>
        <p:spPr/>
        <p:txBody>
          <a:bodyPr/>
          <a:lstStyle/>
          <a:p>
            <a:fld id="{34938375-A1B3-4878-A654-69DE904581E3}" type="slidenum">
              <a:rPr kumimoji="1" lang="ja-JP" altLang="en-US" smtClean="0"/>
              <a:pPr/>
              <a:t>2</a:t>
            </a:fld>
            <a:endParaRPr kumimoji="1" lang="ja-JP" altLang="en-US"/>
          </a:p>
        </p:txBody>
      </p:sp>
    </p:spTree>
    <p:extLst>
      <p:ext uri="{BB962C8B-B14F-4D97-AF65-F5344CB8AC3E}">
        <p14:creationId xmlns:p14="http://schemas.microsoft.com/office/powerpoint/2010/main" val="78944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宇宙プラズマは見えないが、写真が取れる例として太陽を紹介</a:t>
            </a:r>
            <a:endParaRPr kumimoji="1" lang="en-US" altLang="ja-JP" dirty="0"/>
          </a:p>
          <a:p>
            <a:r>
              <a:rPr kumimoji="1" lang="ja-JP" altLang="en-US" dirty="0"/>
              <a:t>「ひので」の観測はズームインして高解像度になってから</a:t>
            </a:r>
            <a:endParaRPr kumimoji="1" lang="en-US" altLang="ja-JP" dirty="0"/>
          </a:p>
          <a:p>
            <a:r>
              <a:rPr kumimoji="1" lang="ja-JP" altLang="en-US" dirty="0"/>
              <a:t>のっぺりして見える太陽も活発に活動している</a:t>
            </a:r>
            <a:endParaRPr kumimoji="1" lang="en-US" altLang="ja-JP" dirty="0"/>
          </a:p>
          <a:p>
            <a:r>
              <a:rPr kumimoji="1" lang="ja-JP" altLang="en-US" dirty="0"/>
              <a:t>黒点が日本列島の形に似ている</a:t>
            </a:r>
          </a:p>
        </p:txBody>
      </p:sp>
      <p:sp>
        <p:nvSpPr>
          <p:cNvPr id="4" name="スライド番号プレースホルダー 3"/>
          <p:cNvSpPr>
            <a:spLocks noGrp="1"/>
          </p:cNvSpPr>
          <p:nvPr>
            <p:ph type="sldNum" sz="quarter" idx="5"/>
          </p:nvPr>
        </p:nvSpPr>
        <p:spPr/>
        <p:txBody>
          <a:bodyPr/>
          <a:lstStyle/>
          <a:p>
            <a:fld id="{34938375-A1B3-4878-A654-69DE904581E3}" type="slidenum">
              <a:rPr kumimoji="1" lang="ja-JP" altLang="en-US" smtClean="0"/>
              <a:pPr/>
              <a:t>3</a:t>
            </a:fld>
            <a:endParaRPr kumimoji="1" lang="ja-JP" altLang="en-US"/>
          </a:p>
        </p:txBody>
      </p:sp>
    </p:spTree>
    <p:extLst>
      <p:ext uri="{BB962C8B-B14F-4D97-AF65-F5344CB8AC3E}">
        <p14:creationId xmlns:p14="http://schemas.microsoft.com/office/powerpoint/2010/main" val="3564426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波長を紫外線や</a:t>
            </a:r>
            <a:r>
              <a:rPr kumimoji="1" lang="en-US" altLang="ja-JP" dirty="0"/>
              <a:t>X</a:t>
            </a:r>
            <a:r>
              <a:rPr kumimoji="1" lang="ja-JP" altLang="en-US" dirty="0"/>
              <a:t>線に変えると太陽の上層大気が観測できる</a:t>
            </a:r>
            <a:endParaRPr kumimoji="1" lang="en-US" altLang="ja-JP" dirty="0"/>
          </a:p>
          <a:p>
            <a:r>
              <a:rPr kumimoji="1" lang="ja-JP" altLang="en-US" dirty="0"/>
              <a:t>ループ状の構造が宇宙空間に放出される様子がわかる</a:t>
            </a:r>
            <a:endParaRPr kumimoji="1" lang="en-US" altLang="ja-JP" dirty="0"/>
          </a:p>
          <a:p>
            <a:r>
              <a:rPr kumimoji="1" lang="ja-JP" altLang="en-US" dirty="0"/>
              <a:t>少し引いて太陽を隠して観測すると放出された物質が宇宙空間に伝播する様子がわかる</a:t>
            </a:r>
            <a:endParaRPr kumimoji="1" lang="en-US" altLang="ja-JP" dirty="0"/>
          </a:p>
          <a:p>
            <a:r>
              <a:rPr kumimoji="1" lang="ja-JP" altLang="en-US" dirty="0"/>
              <a:t>太陽からは常に太陽風と呼ばれるプラズマの風が吹いている</a:t>
            </a:r>
            <a:endParaRPr kumimoji="1" lang="en-US" altLang="ja-JP" dirty="0"/>
          </a:p>
          <a:p>
            <a:r>
              <a:rPr kumimoji="1" lang="ja-JP" altLang="en-US" dirty="0"/>
              <a:t>太陽フレアなどが起こることで、より激しく太陽風が吹き荒れる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4938375-A1B3-4878-A654-69DE904581E3}" type="slidenum">
              <a:rPr kumimoji="1" lang="ja-JP" altLang="en-US" smtClean="0"/>
              <a:pPr/>
              <a:t>4</a:t>
            </a:fld>
            <a:endParaRPr kumimoji="1" lang="ja-JP" altLang="en-US"/>
          </a:p>
        </p:txBody>
      </p:sp>
    </p:spTree>
    <p:extLst>
      <p:ext uri="{BB962C8B-B14F-4D97-AF65-F5344CB8AC3E}">
        <p14:creationId xmlns:p14="http://schemas.microsoft.com/office/powerpoint/2010/main" val="3986892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太陽風のパラメータについて</a:t>
            </a:r>
            <a:endParaRPr kumimoji="1" lang="en-US" altLang="ja-JP" dirty="0"/>
          </a:p>
          <a:p>
            <a:r>
              <a:rPr kumimoji="1" lang="ja-JP" altLang="en-US" dirty="0"/>
              <a:t>太陽風の変動に伴ってオーロラ活動が変化する</a:t>
            </a:r>
            <a:endParaRPr kumimoji="1" lang="en-US" altLang="ja-JP" dirty="0"/>
          </a:p>
          <a:p>
            <a:r>
              <a:rPr kumimoji="1" lang="ja-JP" altLang="en-US" dirty="0"/>
              <a:t>磁気圏があるので、太陽風は直接地球の近くに侵入するわけではない</a:t>
            </a:r>
          </a:p>
        </p:txBody>
      </p:sp>
      <p:sp>
        <p:nvSpPr>
          <p:cNvPr id="4" name="スライド番号プレースホルダー 3"/>
          <p:cNvSpPr>
            <a:spLocks noGrp="1"/>
          </p:cNvSpPr>
          <p:nvPr>
            <p:ph type="sldNum" sz="quarter" idx="5"/>
          </p:nvPr>
        </p:nvSpPr>
        <p:spPr/>
        <p:txBody>
          <a:bodyPr/>
          <a:lstStyle/>
          <a:p>
            <a:fld id="{34938375-A1B3-4878-A654-69DE904581E3}" type="slidenum">
              <a:rPr kumimoji="1" lang="ja-JP" altLang="en-US" smtClean="0"/>
              <a:pPr/>
              <a:t>6</a:t>
            </a:fld>
            <a:endParaRPr kumimoji="1" lang="ja-JP" altLang="en-US"/>
          </a:p>
        </p:txBody>
      </p:sp>
    </p:spTree>
    <p:extLst>
      <p:ext uri="{BB962C8B-B14F-4D97-AF65-F5344CB8AC3E}">
        <p14:creationId xmlns:p14="http://schemas.microsoft.com/office/powerpoint/2010/main" val="95869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荷電粒子は磁力線方向には自由に運動できるが、垂直方向には動けない</a:t>
            </a:r>
            <a:endParaRPr kumimoji="1" lang="en-US" altLang="ja-JP" dirty="0"/>
          </a:p>
          <a:p>
            <a:r>
              <a:rPr kumimoji="1" lang="ja-JP" altLang="en-US" dirty="0"/>
              <a:t>地球の磁場では荷電粒子が捕捉されている</a:t>
            </a:r>
            <a:endParaRPr kumimoji="1" lang="en-US" altLang="ja-JP" dirty="0"/>
          </a:p>
          <a:p>
            <a:r>
              <a:rPr kumimoji="1" lang="ja-JP" altLang="en-US" dirty="0"/>
              <a:t>逆に言えば、太陽風の粒子は地球の近くに簡単には侵入できない</a:t>
            </a:r>
            <a:endParaRPr kumimoji="1" lang="en-US" altLang="ja-JP" dirty="0"/>
          </a:p>
          <a:p>
            <a:r>
              <a:rPr kumimoji="1" lang="ja-JP" altLang="en-US" dirty="0"/>
              <a:t>地球の磁場がバリアとなって磁気圏が形成している</a:t>
            </a:r>
            <a:endParaRPr kumimoji="1" lang="en-US" altLang="ja-JP" dirty="0"/>
          </a:p>
          <a:p>
            <a:r>
              <a:rPr kumimoji="1" lang="ja-JP" altLang="en-US" dirty="0"/>
              <a:t>オーロラは太陽風によって駆動される磁気圏の活動を映す鏡のようなもの</a:t>
            </a:r>
          </a:p>
        </p:txBody>
      </p:sp>
      <p:sp>
        <p:nvSpPr>
          <p:cNvPr id="4" name="スライド番号プレースホルダー 3"/>
          <p:cNvSpPr>
            <a:spLocks noGrp="1"/>
          </p:cNvSpPr>
          <p:nvPr>
            <p:ph type="sldNum" sz="quarter" idx="5"/>
          </p:nvPr>
        </p:nvSpPr>
        <p:spPr/>
        <p:txBody>
          <a:bodyPr/>
          <a:lstStyle/>
          <a:p>
            <a:fld id="{34938375-A1B3-4878-A654-69DE904581E3}" type="slidenum">
              <a:rPr kumimoji="1" lang="ja-JP" altLang="en-US" smtClean="0"/>
              <a:pPr/>
              <a:t>7</a:t>
            </a:fld>
            <a:endParaRPr kumimoji="1" lang="ja-JP" altLang="en-US"/>
          </a:p>
        </p:txBody>
      </p:sp>
    </p:spTree>
    <p:extLst>
      <p:ext uri="{BB962C8B-B14F-4D97-AF65-F5344CB8AC3E}">
        <p14:creationId xmlns:p14="http://schemas.microsoft.com/office/powerpoint/2010/main" val="247551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磁場は宇宙には普遍的な存在</a:t>
            </a:r>
            <a:endParaRPr kumimoji="1" lang="en-US" altLang="ja-JP" dirty="0"/>
          </a:p>
          <a:p>
            <a:r>
              <a:rPr kumimoji="1" lang="ja-JP" altLang="en-US" dirty="0"/>
              <a:t>単に存在するだけではなく、様々な局面で重要な役割を果たすことが認識されている</a:t>
            </a:r>
          </a:p>
        </p:txBody>
      </p:sp>
      <p:sp>
        <p:nvSpPr>
          <p:cNvPr id="4" name="スライド番号プレースホルダー 3"/>
          <p:cNvSpPr>
            <a:spLocks noGrp="1"/>
          </p:cNvSpPr>
          <p:nvPr>
            <p:ph type="sldNum" sz="quarter" idx="5"/>
          </p:nvPr>
        </p:nvSpPr>
        <p:spPr/>
        <p:txBody>
          <a:bodyPr/>
          <a:lstStyle/>
          <a:p>
            <a:fld id="{34938375-A1B3-4878-A654-69DE904581E3}" type="slidenum">
              <a:rPr kumimoji="1" lang="ja-JP" altLang="en-US" smtClean="0"/>
              <a:pPr/>
              <a:t>8</a:t>
            </a:fld>
            <a:endParaRPr kumimoji="1" lang="ja-JP" altLang="en-US"/>
          </a:p>
        </p:txBody>
      </p:sp>
    </p:spTree>
    <p:extLst>
      <p:ext uri="{BB962C8B-B14F-4D97-AF65-F5344CB8AC3E}">
        <p14:creationId xmlns:p14="http://schemas.microsoft.com/office/powerpoint/2010/main" val="1704532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Voyager</a:t>
            </a:r>
            <a:r>
              <a:rPr kumimoji="1" lang="ja-JP" altLang="en-US" dirty="0"/>
              <a:t>の探査で太陽圏を抜け出したと結論づけるために宇宙線観測が使われた</a:t>
            </a:r>
            <a:endParaRPr kumimoji="1" lang="en-US" altLang="ja-JP" dirty="0"/>
          </a:p>
          <a:p>
            <a:r>
              <a:rPr kumimoji="1" lang="ja-JP" altLang="en-US" dirty="0"/>
              <a:t>空気シャワーで無数の</a:t>
            </a:r>
            <a:r>
              <a:rPr kumimoji="1" lang="en-US" altLang="ja-JP" dirty="0"/>
              <a:t>2</a:t>
            </a:r>
            <a:r>
              <a:rPr kumimoji="1" lang="ja-JP" altLang="en-US" dirty="0"/>
              <a:t>次粒子が体を通り抜けている</a:t>
            </a:r>
            <a:endParaRPr kumimoji="1" lang="en-US" altLang="ja-JP" dirty="0"/>
          </a:p>
          <a:p>
            <a:r>
              <a:rPr kumimoji="1" lang="ja-JP" altLang="en-US" dirty="0"/>
              <a:t>原子核の質量は桁違いに小さいにも関わらず、宇宙線の最大エネルギーは野球ボールに匹敵しているのは驚き</a:t>
            </a:r>
          </a:p>
        </p:txBody>
      </p:sp>
      <p:sp>
        <p:nvSpPr>
          <p:cNvPr id="4" name="スライド番号プレースホルダー 3"/>
          <p:cNvSpPr>
            <a:spLocks noGrp="1"/>
          </p:cNvSpPr>
          <p:nvPr>
            <p:ph type="sldNum" sz="quarter" idx="5"/>
          </p:nvPr>
        </p:nvSpPr>
        <p:spPr/>
        <p:txBody>
          <a:bodyPr/>
          <a:lstStyle/>
          <a:p>
            <a:fld id="{34938375-A1B3-4878-A654-69DE904581E3}" type="slidenum">
              <a:rPr kumimoji="1" lang="ja-JP" altLang="en-US" smtClean="0"/>
              <a:pPr/>
              <a:t>9</a:t>
            </a:fld>
            <a:endParaRPr kumimoji="1" lang="ja-JP" altLang="en-US"/>
          </a:p>
        </p:txBody>
      </p:sp>
    </p:spTree>
    <p:extLst>
      <p:ext uri="{BB962C8B-B14F-4D97-AF65-F5344CB8AC3E}">
        <p14:creationId xmlns:p14="http://schemas.microsoft.com/office/powerpoint/2010/main" val="3789891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太陽活動（太陽黒点数）と宇宙線の量には明確な反相関</a:t>
            </a:r>
            <a:endParaRPr kumimoji="1" lang="en-US" altLang="ja-JP" dirty="0"/>
          </a:p>
          <a:p>
            <a:r>
              <a:rPr kumimoji="1" lang="ja-JP" altLang="en-US" dirty="0"/>
              <a:t>太陽活動が盛んになると太陽風の乱れが大きくなって、宇宙線の侵入を阻害するため</a:t>
            </a:r>
            <a:endParaRPr kumimoji="1" lang="en-US" altLang="ja-JP" dirty="0"/>
          </a:p>
        </p:txBody>
      </p:sp>
      <p:sp>
        <p:nvSpPr>
          <p:cNvPr id="4" name="スライド番号プレースホルダー 3"/>
          <p:cNvSpPr>
            <a:spLocks noGrp="1"/>
          </p:cNvSpPr>
          <p:nvPr>
            <p:ph type="sldNum" sz="quarter" idx="5"/>
          </p:nvPr>
        </p:nvSpPr>
        <p:spPr/>
        <p:txBody>
          <a:bodyPr/>
          <a:lstStyle/>
          <a:p>
            <a:fld id="{34938375-A1B3-4878-A654-69DE904581E3}" type="slidenum">
              <a:rPr kumimoji="1" lang="ja-JP" altLang="en-US" smtClean="0"/>
              <a:pPr/>
              <a:t>10</a:t>
            </a:fld>
            <a:endParaRPr kumimoji="1" lang="ja-JP" altLang="en-US"/>
          </a:p>
        </p:txBody>
      </p:sp>
    </p:spTree>
    <p:extLst>
      <p:ext uri="{BB962C8B-B14F-4D97-AF65-F5344CB8AC3E}">
        <p14:creationId xmlns:p14="http://schemas.microsoft.com/office/powerpoint/2010/main" val="1522631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6"/>
            <a:ext cx="10363200" cy="1470025"/>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274639"/>
            <a:ext cx="2743200" cy="5851525"/>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609600" y="274639"/>
            <a:ext cx="8026400" cy="5851525"/>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9C9C9779-9E8F-463B-8C24-FCEF88F39472}" type="datetimeFigureOut">
              <a:rPr kumimoji="1" lang="ja-JP" altLang="en-US" smtClean="0"/>
              <a:pPr/>
              <a:t>2021/10/6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9BA5DC62-BDF3-46FE-AFCD-347E86D2C3C7}"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9C9779-9E8F-463B-8C24-FCEF88F39472}" type="datetimeFigureOut">
              <a:rPr kumimoji="1" lang="ja-JP" altLang="en-US" smtClean="0"/>
              <a:pPr/>
              <a:t>2021/10/6</a:t>
            </a:fld>
            <a:endParaRPr kumimoji="1" lang="ja-JP" altLang="en-US"/>
          </a:p>
        </p:txBody>
      </p:sp>
      <p:sp>
        <p:nvSpPr>
          <p:cNvPr id="5" name="フッター プレースホル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A5DC62-BDF3-46FE-AFCD-347E86D2C3C7}"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video" Target="../media/media2.m4v"/><Relationship Id="rId1" Type="http://schemas.microsoft.com/office/2007/relationships/media" Target="../media/media2.m4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g"/><Relationship Id="rId1" Type="http://schemas.microsoft.com/office/2007/relationships/media" Target="../media/media4.m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SS-Aurora">
            <a:hlinkClick r:id="" action="ppaction://media"/>
            <a:extLst>
              <a:ext uri="{FF2B5EF4-FFF2-40B4-BE49-F238E27FC236}">
                <a16:creationId xmlns:a16="http://schemas.microsoft.com/office/drawing/2014/main" id="{97F5254C-CB69-453E-BFA9-E2F44C23AB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680" y="-147137"/>
            <a:ext cx="12216680" cy="8112641"/>
          </a:xfrm>
          <a:prstGeom prst="rect">
            <a:avLst/>
          </a:prstGeom>
        </p:spPr>
      </p:pic>
      <p:sp>
        <p:nvSpPr>
          <p:cNvPr id="2" name="タイトル 1">
            <a:extLst>
              <a:ext uri="{FF2B5EF4-FFF2-40B4-BE49-F238E27FC236}">
                <a16:creationId xmlns:a16="http://schemas.microsoft.com/office/drawing/2014/main" id="{5D8E7703-1B0F-4FA9-8F4A-8A0DF0C5B727}"/>
              </a:ext>
            </a:extLst>
          </p:cNvPr>
          <p:cNvSpPr>
            <a:spLocks noGrp="1"/>
          </p:cNvSpPr>
          <p:nvPr>
            <p:ph type="ctrTitle"/>
          </p:nvPr>
        </p:nvSpPr>
        <p:spPr>
          <a:xfrm>
            <a:off x="263352" y="377230"/>
            <a:ext cx="11665296" cy="3339802"/>
          </a:xfrm>
        </p:spPr>
        <p:txBody>
          <a:bodyPr>
            <a:normAutofit/>
          </a:bodyPr>
          <a:lstStyle/>
          <a:p>
            <a:r>
              <a:rPr lang="ja-JP" altLang="en-US" sz="5400">
                <a:solidFill>
                  <a:schemeClr val="bg1"/>
                </a:solidFill>
              </a:rPr>
              <a:t>宇宙空間物理学</a:t>
            </a:r>
            <a:r>
              <a:rPr lang="en-US" altLang="ja-JP" sz="5400" dirty="0">
                <a:solidFill>
                  <a:schemeClr val="bg1"/>
                </a:solidFill>
              </a:rPr>
              <a:t>II</a:t>
            </a:r>
            <a:endParaRPr kumimoji="1" lang="ja-JP" altLang="en-US" sz="5400" dirty="0">
              <a:solidFill>
                <a:schemeClr val="bg1"/>
              </a:solidFill>
            </a:endParaRPr>
          </a:p>
        </p:txBody>
      </p:sp>
      <p:sp>
        <p:nvSpPr>
          <p:cNvPr id="3" name="字幕 2">
            <a:extLst>
              <a:ext uri="{FF2B5EF4-FFF2-40B4-BE49-F238E27FC236}">
                <a16:creationId xmlns:a16="http://schemas.microsoft.com/office/drawing/2014/main" id="{11F29847-BAEB-4A16-829F-E88244EB6B3F}"/>
              </a:ext>
            </a:extLst>
          </p:cNvPr>
          <p:cNvSpPr>
            <a:spLocks noGrp="1"/>
          </p:cNvSpPr>
          <p:nvPr>
            <p:ph type="subTitle" idx="1"/>
          </p:nvPr>
        </p:nvSpPr>
        <p:spPr>
          <a:xfrm>
            <a:off x="263352" y="6331768"/>
            <a:ext cx="11665296" cy="697632"/>
          </a:xfrm>
        </p:spPr>
        <p:txBody>
          <a:bodyPr>
            <a:normAutofit/>
          </a:bodyPr>
          <a:lstStyle/>
          <a:p>
            <a:r>
              <a:rPr kumimoji="1" lang="ja-JP" altLang="en-US" sz="2800">
                <a:solidFill>
                  <a:schemeClr val="bg1"/>
                </a:solidFill>
              </a:rPr>
              <a:t>担当：天野孝伸</a:t>
            </a:r>
            <a:endParaRPr kumimoji="1" lang="ja-JP" altLang="en-US" sz="2800" dirty="0">
              <a:solidFill>
                <a:schemeClr val="bg1"/>
              </a:solidFill>
            </a:endParaRPr>
          </a:p>
        </p:txBody>
      </p:sp>
      <p:pic>
        <p:nvPicPr>
          <p:cNvPr id="4" name="図 3">
            <a:extLst>
              <a:ext uri="{FF2B5EF4-FFF2-40B4-BE49-F238E27FC236}">
                <a16:creationId xmlns:a16="http://schemas.microsoft.com/office/drawing/2014/main" id="{CCFDBA2D-23DB-448D-A508-B2659B8428A8}"/>
              </a:ext>
            </a:extLst>
          </p:cNvPr>
          <p:cNvPicPr>
            <a:picLocks noChangeAspect="1"/>
          </p:cNvPicPr>
          <p:nvPr/>
        </p:nvPicPr>
        <p:blipFill>
          <a:blip r:embed="rId6"/>
          <a:stretch>
            <a:fillRect/>
          </a:stretch>
        </p:blipFill>
        <p:spPr>
          <a:xfrm>
            <a:off x="-49119" y="44624"/>
            <a:ext cx="3419952" cy="342948"/>
          </a:xfrm>
          <a:prstGeom prst="rect">
            <a:avLst/>
          </a:prstGeom>
        </p:spPr>
      </p:pic>
    </p:spTree>
    <p:extLst>
      <p:ext uri="{BB962C8B-B14F-4D97-AF65-F5344CB8AC3E}">
        <p14:creationId xmlns:p14="http://schemas.microsoft.com/office/powerpoint/2010/main" val="207847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銀河宇宙線と太陽活動の反相関</a:t>
            </a:r>
          </a:p>
        </p:txBody>
      </p:sp>
      <p:pic>
        <p:nvPicPr>
          <p:cNvPr id="1026" name="Picture 2"/>
          <p:cNvPicPr>
            <a:picLocks noChangeAspect="1" noChangeArrowheads="1"/>
          </p:cNvPicPr>
          <p:nvPr/>
        </p:nvPicPr>
        <p:blipFill>
          <a:blip r:embed="rId3"/>
          <a:srcRect/>
          <a:stretch>
            <a:fillRect/>
          </a:stretch>
        </p:blipFill>
        <p:spPr bwMode="auto">
          <a:xfrm>
            <a:off x="100890" y="1357701"/>
            <a:ext cx="7541026" cy="5225661"/>
          </a:xfrm>
          <a:prstGeom prst="rect">
            <a:avLst/>
          </a:prstGeom>
          <a:noFill/>
          <a:ln w="9525">
            <a:noFill/>
            <a:miter lim="800000"/>
            <a:headEnd/>
            <a:tailEnd/>
          </a:ln>
          <a:effectLst/>
        </p:spPr>
      </p:pic>
      <p:pic>
        <p:nvPicPr>
          <p:cNvPr id="4" name="Picture 2">
            <a:extLst>
              <a:ext uri="{FF2B5EF4-FFF2-40B4-BE49-F238E27FC236}">
                <a16:creationId xmlns:a16="http://schemas.microsoft.com/office/drawing/2014/main" id="{6BBF11B2-65C5-FE41-9E06-82F3C8D70F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4266" y="1357701"/>
            <a:ext cx="4431226" cy="295232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FCCDE63-C6E6-0442-9081-FEFDCBE312D2}"/>
              </a:ext>
            </a:extLst>
          </p:cNvPr>
          <p:cNvSpPr txBox="1"/>
          <p:nvPr/>
        </p:nvSpPr>
        <p:spPr>
          <a:xfrm>
            <a:off x="7694040" y="4437112"/>
            <a:ext cx="4397070" cy="23083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t>太陽圏（太陽風）は銀河宇宙線の侵入を防ぐバリアの役割を果たしている。</a:t>
            </a:r>
            <a:endParaRPr kumimoji="1" lang="en-US" altLang="ja-JP" sz="2400" dirty="0"/>
          </a:p>
          <a:p>
            <a:pPr marL="285750" indent="-285750">
              <a:buFont typeface="Arial" panose="020B0604020202020204" pitchFamily="34" charset="0"/>
              <a:buChar char="•"/>
            </a:pPr>
            <a:r>
              <a:rPr lang="ja-JP" altLang="en-US" sz="2400"/>
              <a:t>太陽活動が盛んになると太陽風の乱れが強くなり、宇宙線が侵入しにくくなる。</a:t>
            </a:r>
            <a:endParaRPr kumimoji="1" lang="ja-JP"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519A363-D046-42B9-A7AC-B17C20504738}"/>
              </a:ext>
            </a:extLst>
          </p:cNvPr>
          <p:cNvPicPr>
            <a:picLocks noChangeAspect="1"/>
          </p:cNvPicPr>
          <p:nvPr/>
        </p:nvPicPr>
        <p:blipFill>
          <a:blip r:embed="rId3"/>
          <a:stretch>
            <a:fillRect/>
          </a:stretch>
        </p:blipFill>
        <p:spPr>
          <a:xfrm>
            <a:off x="2760469" y="68264"/>
            <a:ext cx="6671065" cy="6721475"/>
          </a:xfrm>
          <a:prstGeom prst="rect">
            <a:avLst/>
          </a:prstGeom>
          <a:noFill/>
          <a:ln>
            <a:noFill/>
          </a:ln>
          <a:effectLst>
            <a:outerShdw blurRad="292100" dist="139700" dir="2700000" algn="tl" rotWithShape="0">
              <a:srgbClr val="333333">
                <a:alpha val="65000"/>
              </a:srgbClr>
            </a:outerShdw>
          </a:effectLst>
        </p:spPr>
      </p:pic>
      <p:pic>
        <p:nvPicPr>
          <p:cNvPr id="7" name="図 6">
            <a:extLst>
              <a:ext uri="{FF2B5EF4-FFF2-40B4-BE49-F238E27FC236}">
                <a16:creationId xmlns:a16="http://schemas.microsoft.com/office/drawing/2014/main" id="{4DC24FD4-3360-448F-AA32-017934203BF7}"/>
              </a:ext>
            </a:extLst>
          </p:cNvPr>
          <p:cNvPicPr>
            <a:picLocks noChangeAspect="1"/>
          </p:cNvPicPr>
          <p:nvPr/>
        </p:nvPicPr>
        <p:blipFill>
          <a:blip r:embed="rId4"/>
          <a:stretch>
            <a:fillRect/>
          </a:stretch>
        </p:blipFill>
        <p:spPr>
          <a:xfrm>
            <a:off x="7645250" y="6381197"/>
            <a:ext cx="1786283" cy="493819"/>
          </a:xfrm>
          <a:prstGeom prst="rect">
            <a:avLst/>
          </a:prstGeom>
        </p:spPr>
      </p:pic>
    </p:spTree>
    <p:extLst>
      <p:ext uri="{BB962C8B-B14F-4D97-AF65-F5344CB8AC3E}">
        <p14:creationId xmlns:p14="http://schemas.microsoft.com/office/powerpoint/2010/main" val="2561843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Japan Spot-1">
            <a:hlinkClick r:id="" action="ppaction://media"/>
            <a:extLst>
              <a:ext uri="{FF2B5EF4-FFF2-40B4-BE49-F238E27FC236}">
                <a16:creationId xmlns:a16="http://schemas.microsoft.com/office/drawing/2014/main" id="{0CD807FA-17CB-4BD0-BAA0-62F192C4DB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1075366"/>
            <a:ext cx="5765774" cy="5782634"/>
          </a:xfrm>
          <a:prstGeom prst="rect">
            <a:avLst/>
          </a:prstGeom>
          <a:noFill/>
        </p:spPr>
      </p:pic>
      <p:sp>
        <p:nvSpPr>
          <p:cNvPr id="5" name="タイトル 4">
            <a:extLst>
              <a:ext uri="{FF2B5EF4-FFF2-40B4-BE49-F238E27FC236}">
                <a16:creationId xmlns:a16="http://schemas.microsoft.com/office/drawing/2014/main" id="{512D6A07-FC34-4D44-8D32-45ED094F0CA3}"/>
              </a:ext>
            </a:extLst>
          </p:cNvPr>
          <p:cNvSpPr>
            <a:spLocks noGrp="1"/>
          </p:cNvSpPr>
          <p:nvPr>
            <p:ph type="title"/>
          </p:nvPr>
        </p:nvSpPr>
        <p:spPr/>
        <p:txBody>
          <a:bodyPr>
            <a:normAutofit fontScale="90000"/>
          </a:bodyPr>
          <a:lstStyle/>
          <a:p>
            <a:r>
              <a:rPr kumimoji="1" lang="ja-JP" altLang="en-US"/>
              <a:t>「</a:t>
            </a:r>
            <a:r>
              <a:rPr kumimoji="1" lang="ja-JP" altLang="en-US" dirty="0"/>
              <a:t>ひので</a:t>
            </a:r>
            <a:r>
              <a:rPr kumimoji="1" lang="ja-JP" altLang="en-US"/>
              <a:t>」が見た太陽</a:t>
            </a:r>
            <a:br>
              <a:rPr kumimoji="1" lang="ja-JP" altLang="en-US" dirty="0"/>
            </a:br>
            <a:endParaRPr lang="ja-JP" altLang="en-US" dirty="0"/>
          </a:p>
        </p:txBody>
      </p:sp>
      <p:pic>
        <p:nvPicPr>
          <p:cNvPr id="2" name="図 1">
            <a:extLst>
              <a:ext uri="{FF2B5EF4-FFF2-40B4-BE49-F238E27FC236}">
                <a16:creationId xmlns:a16="http://schemas.microsoft.com/office/drawing/2014/main" id="{06CCB21A-178B-45B8-A3FD-B28BC5EE9C8A}"/>
              </a:ext>
            </a:extLst>
          </p:cNvPr>
          <p:cNvPicPr>
            <a:picLocks noChangeAspect="1"/>
          </p:cNvPicPr>
          <p:nvPr/>
        </p:nvPicPr>
        <p:blipFill>
          <a:blip r:embed="rId6"/>
          <a:stretch>
            <a:fillRect/>
          </a:stretch>
        </p:blipFill>
        <p:spPr>
          <a:xfrm>
            <a:off x="6565198" y="1075366"/>
            <a:ext cx="5194194" cy="3888432"/>
          </a:xfrm>
          <a:prstGeom prst="rect">
            <a:avLst/>
          </a:prstGeom>
        </p:spPr>
      </p:pic>
      <p:sp>
        <p:nvSpPr>
          <p:cNvPr id="4" name="テキスト ボックス 3">
            <a:extLst>
              <a:ext uri="{FF2B5EF4-FFF2-40B4-BE49-F238E27FC236}">
                <a16:creationId xmlns:a16="http://schemas.microsoft.com/office/drawing/2014/main" id="{609A4F94-D2A2-4CEA-AB2D-50046BA2E312}"/>
              </a:ext>
            </a:extLst>
          </p:cNvPr>
          <p:cNvSpPr txBox="1"/>
          <p:nvPr/>
        </p:nvSpPr>
        <p:spPr>
          <a:xfrm>
            <a:off x="6799308" y="5085184"/>
            <a:ext cx="4725974" cy="400110"/>
          </a:xfrm>
          <a:prstGeom prst="rect">
            <a:avLst/>
          </a:prstGeom>
          <a:noFill/>
        </p:spPr>
        <p:txBody>
          <a:bodyPr wrap="none" rtlCol="0">
            <a:spAutoFit/>
          </a:bodyPr>
          <a:lstStyle/>
          <a:p>
            <a:r>
              <a:rPr kumimoji="1" lang="ja-JP" altLang="en-US" sz="2000"/>
              <a:t>ひので衛星（</a:t>
            </a:r>
            <a:r>
              <a:rPr kumimoji="1" lang="en-US" altLang="ja-JP" sz="2000" dirty="0"/>
              <a:t>2006</a:t>
            </a:r>
            <a:r>
              <a:rPr kumimoji="1" lang="ja-JP" altLang="en-US" sz="2000"/>
              <a:t>年打上げ）</a:t>
            </a:r>
            <a:r>
              <a:rPr kumimoji="1" lang="en-US" altLang="ja-JP" sz="2000" dirty="0"/>
              <a:t>©</a:t>
            </a:r>
            <a:r>
              <a:rPr kumimoji="1" lang="ja-JP" altLang="en-US" sz="2000"/>
              <a:t>国立天文台</a:t>
            </a:r>
            <a:endParaRPr kumimoji="1" lang="en-US" altLang="ja-JP" sz="2000" dirty="0"/>
          </a:p>
        </p:txBody>
      </p:sp>
      <p:pic>
        <p:nvPicPr>
          <p:cNvPr id="7" name="図 6" descr="プレート, 時計 が含まれている画像&#10;&#10;自動的に生成された説明">
            <a:extLst>
              <a:ext uri="{FF2B5EF4-FFF2-40B4-BE49-F238E27FC236}">
                <a16:creationId xmlns:a16="http://schemas.microsoft.com/office/drawing/2014/main" id="{78DA158D-A283-481F-8008-04A1B6AE11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3872" y="5114667"/>
            <a:ext cx="1335934" cy="1335934"/>
          </a:xfrm>
          <a:prstGeom prst="rect">
            <a:avLst/>
          </a:prstGeom>
        </p:spPr>
      </p:pic>
    </p:spTree>
    <p:extLst>
      <p:ext uri="{BB962C8B-B14F-4D97-AF65-F5344CB8AC3E}">
        <p14:creationId xmlns:p14="http://schemas.microsoft.com/office/powerpoint/2010/main" val="2809766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0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5168D7F-F05B-41E0-948E-0EAAC4A1E684}"/>
              </a:ext>
            </a:extLst>
          </p:cNvPr>
          <p:cNvSpPr>
            <a:spLocks noGrp="1"/>
          </p:cNvSpPr>
          <p:nvPr>
            <p:ph type="title"/>
          </p:nvPr>
        </p:nvSpPr>
        <p:spPr>
          <a:xfrm>
            <a:off x="609600" y="274638"/>
            <a:ext cx="10972800" cy="1143000"/>
          </a:xfrm>
        </p:spPr>
        <p:txBody>
          <a:bodyPr anchor="ctr">
            <a:normAutofit/>
          </a:bodyPr>
          <a:lstStyle/>
          <a:p>
            <a:r>
              <a:rPr lang="ja-JP" altLang="en-US" dirty="0"/>
              <a:t>激しく変動する太陽</a:t>
            </a:r>
          </a:p>
        </p:txBody>
      </p:sp>
      <p:pic>
        <p:nvPicPr>
          <p:cNvPr id="2" name="NASA _ Magnificent Eruption in Full HD">
            <a:hlinkClick r:id="" action="ppaction://media"/>
            <a:extLst>
              <a:ext uri="{FF2B5EF4-FFF2-40B4-BE49-F238E27FC236}">
                <a16:creationId xmlns:a16="http://schemas.microsoft.com/office/drawing/2014/main" id="{4D2A5001-AA1F-4FD2-9B37-ECB81606A0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9486" y="1188006"/>
            <a:ext cx="9253028" cy="5204829"/>
          </a:xfrm>
          <a:prstGeom prst="rect">
            <a:avLst/>
          </a:prstGeom>
          <a:noFill/>
        </p:spPr>
      </p:pic>
      <p:pic>
        <p:nvPicPr>
          <p:cNvPr id="4" name="図 3">
            <a:extLst>
              <a:ext uri="{FF2B5EF4-FFF2-40B4-BE49-F238E27FC236}">
                <a16:creationId xmlns:a16="http://schemas.microsoft.com/office/drawing/2014/main" id="{2AC8033B-4136-4E7A-9A20-FFE9620E6E61}"/>
              </a:ext>
            </a:extLst>
          </p:cNvPr>
          <p:cNvPicPr>
            <a:picLocks noChangeAspect="1"/>
          </p:cNvPicPr>
          <p:nvPr/>
        </p:nvPicPr>
        <p:blipFill>
          <a:blip r:embed="rId6"/>
          <a:stretch>
            <a:fillRect/>
          </a:stretch>
        </p:blipFill>
        <p:spPr>
          <a:xfrm>
            <a:off x="1469486" y="6451690"/>
            <a:ext cx="3372321" cy="381053"/>
          </a:xfrm>
          <a:prstGeom prst="rect">
            <a:avLst/>
          </a:prstGeom>
        </p:spPr>
      </p:pic>
    </p:spTree>
    <p:extLst>
      <p:ext uri="{BB962C8B-B14F-4D97-AF65-F5344CB8AC3E}">
        <p14:creationId xmlns:p14="http://schemas.microsoft.com/office/powerpoint/2010/main" val="127731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me" descr="cme">
            <a:hlinkClick r:id="" action="ppaction://media"/>
            <a:extLst>
              <a:ext uri="{FF2B5EF4-FFF2-40B4-BE49-F238E27FC236}">
                <a16:creationId xmlns:a16="http://schemas.microsoft.com/office/drawing/2014/main" id="{A375D7D4-FE9A-4E4C-9DE9-447C2830D4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3999" cy="6858000"/>
          </a:xfrm>
          <a:prstGeom prst="rect">
            <a:avLst/>
          </a:prstGeom>
        </p:spPr>
      </p:pic>
    </p:spTree>
    <p:extLst>
      <p:ext uri="{BB962C8B-B14F-4D97-AF65-F5344CB8AC3E}">
        <p14:creationId xmlns:p14="http://schemas.microsoft.com/office/powerpoint/2010/main" val="784480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spaceweathermagfieldG">
            <a:extLst>
              <a:ext uri="{FF2B5EF4-FFF2-40B4-BE49-F238E27FC236}">
                <a16:creationId xmlns:a16="http://schemas.microsoft.com/office/drawing/2014/main" id="{5FCF8B6E-9405-4F59-AF9F-99FF27AB1FD9}"/>
              </a:ext>
            </a:extLst>
          </p:cNvPr>
          <p:cNvPicPr>
            <a:picLocks noChangeAspect="1" noChangeArrowheads="1"/>
          </p:cNvPicPr>
          <p:nvPr/>
        </p:nvPicPr>
        <p:blipFill rotWithShape="1">
          <a:blip r:embed="rId3"/>
          <a:srcRect t="2291" r="-1" b="13334"/>
          <a:stretch/>
        </p:blipFill>
        <p:spPr bwMode="auto">
          <a:xfrm>
            <a:off x="20" y="10"/>
            <a:ext cx="12191980" cy="6857990"/>
          </a:xfrm>
          <a:prstGeom prst="rect">
            <a:avLst/>
          </a:prstGeom>
          <a:noFill/>
          <a:ln w="9525">
            <a:noFill/>
            <a:miter lim="800000"/>
            <a:headEnd/>
            <a:tailEnd/>
          </a:ln>
        </p:spPr>
      </p:pic>
      <p:sp>
        <p:nvSpPr>
          <p:cNvPr id="2" name="テキスト ボックス 1">
            <a:extLst>
              <a:ext uri="{FF2B5EF4-FFF2-40B4-BE49-F238E27FC236}">
                <a16:creationId xmlns:a16="http://schemas.microsoft.com/office/drawing/2014/main" id="{830B640A-25EE-FC49-939A-A3B53A6B22FD}"/>
              </a:ext>
            </a:extLst>
          </p:cNvPr>
          <p:cNvSpPr txBox="1"/>
          <p:nvPr/>
        </p:nvSpPr>
        <p:spPr>
          <a:xfrm>
            <a:off x="2063552" y="692696"/>
            <a:ext cx="2615973" cy="1815882"/>
          </a:xfrm>
          <a:prstGeom prst="rect">
            <a:avLst/>
          </a:prstGeom>
          <a:noFill/>
        </p:spPr>
        <p:txBody>
          <a:bodyPr wrap="none" rtlCol="0">
            <a:spAutoFit/>
          </a:bodyPr>
          <a:lstStyle/>
          <a:p>
            <a:pPr algn="ctr"/>
            <a:r>
              <a:rPr kumimoji="1" lang="ja-JP" altLang="en-US" sz="2800" dirty="0">
                <a:solidFill>
                  <a:schemeClr val="bg1"/>
                </a:solidFill>
              </a:rPr>
              <a:t>太陽風</a:t>
            </a:r>
            <a:endParaRPr kumimoji="1" lang="en-US" altLang="ja-JP" sz="2800" dirty="0">
              <a:solidFill>
                <a:schemeClr val="bg1"/>
              </a:solidFill>
            </a:endParaRPr>
          </a:p>
          <a:p>
            <a:r>
              <a:rPr lang="ja-JP" altLang="en-US" sz="2800" dirty="0">
                <a:solidFill>
                  <a:schemeClr val="bg1"/>
                </a:solidFill>
              </a:rPr>
              <a:t>密度～</a:t>
            </a:r>
            <a:r>
              <a:rPr lang="en-US" altLang="ja-JP" sz="2800" dirty="0">
                <a:solidFill>
                  <a:schemeClr val="bg1"/>
                </a:solidFill>
              </a:rPr>
              <a:t>5 cm</a:t>
            </a:r>
            <a:r>
              <a:rPr lang="en-US" altLang="ja-JP" sz="2800" baseline="30000" dirty="0">
                <a:solidFill>
                  <a:schemeClr val="bg1"/>
                </a:solidFill>
              </a:rPr>
              <a:t>-3</a:t>
            </a:r>
            <a:endParaRPr kumimoji="1" lang="en-US" altLang="ja-JP" sz="2800" baseline="30000" dirty="0">
              <a:solidFill>
                <a:schemeClr val="bg1"/>
              </a:solidFill>
            </a:endParaRPr>
          </a:p>
          <a:p>
            <a:r>
              <a:rPr lang="ja-JP" altLang="en-US" sz="2800" dirty="0">
                <a:solidFill>
                  <a:schemeClr val="bg1"/>
                </a:solidFill>
              </a:rPr>
              <a:t>速度～</a:t>
            </a:r>
            <a:r>
              <a:rPr lang="en-US" altLang="ja-JP" sz="2800" dirty="0">
                <a:solidFill>
                  <a:schemeClr val="bg1"/>
                </a:solidFill>
              </a:rPr>
              <a:t>400 km/s</a:t>
            </a:r>
          </a:p>
          <a:p>
            <a:r>
              <a:rPr kumimoji="1" lang="ja-JP" altLang="en-US" sz="2800" dirty="0">
                <a:solidFill>
                  <a:schemeClr val="bg1"/>
                </a:solidFill>
              </a:rPr>
              <a:t>温度～</a:t>
            </a:r>
            <a:r>
              <a:rPr kumimoji="1" lang="en-US" altLang="ja-JP" sz="2800" dirty="0">
                <a:solidFill>
                  <a:schemeClr val="bg1"/>
                </a:solidFill>
              </a:rPr>
              <a:t>100000 K</a:t>
            </a:r>
            <a:endParaRPr kumimoji="1" lang="ja-JP" altLang="en-US" sz="2800" dirty="0">
              <a:solidFill>
                <a:schemeClr val="bg1"/>
              </a:solidFill>
            </a:endParaRPr>
          </a:p>
        </p:txBody>
      </p:sp>
      <p:sp>
        <p:nvSpPr>
          <p:cNvPr id="4" name="テキスト ボックス 3">
            <a:extLst>
              <a:ext uri="{FF2B5EF4-FFF2-40B4-BE49-F238E27FC236}">
                <a16:creationId xmlns:a16="http://schemas.microsoft.com/office/drawing/2014/main" id="{A0583E7B-0942-194B-817D-5D0637EB75FF}"/>
              </a:ext>
            </a:extLst>
          </p:cNvPr>
          <p:cNvSpPr txBox="1"/>
          <p:nvPr/>
        </p:nvSpPr>
        <p:spPr>
          <a:xfrm>
            <a:off x="9984432" y="836712"/>
            <a:ext cx="1980029" cy="523220"/>
          </a:xfrm>
          <a:prstGeom prst="rect">
            <a:avLst/>
          </a:prstGeom>
          <a:noFill/>
        </p:spPr>
        <p:txBody>
          <a:bodyPr wrap="none" rtlCol="0">
            <a:spAutoFit/>
          </a:bodyPr>
          <a:lstStyle/>
          <a:p>
            <a:r>
              <a:rPr lang="ja-JP" altLang="en-US" sz="2800" dirty="0">
                <a:solidFill>
                  <a:schemeClr val="bg1"/>
                </a:solidFill>
              </a:rPr>
              <a:t>地球磁気圏</a:t>
            </a:r>
            <a:endParaRPr kumimoji="1" lang="ja-JP" altLang="en-US" sz="2800" dirty="0">
              <a:solidFill>
                <a:schemeClr val="bg1"/>
              </a:solidFill>
            </a:endParaRPr>
          </a:p>
        </p:txBody>
      </p:sp>
      <p:sp>
        <p:nvSpPr>
          <p:cNvPr id="5" name="テキスト ボックス 4">
            <a:extLst>
              <a:ext uri="{FF2B5EF4-FFF2-40B4-BE49-F238E27FC236}">
                <a16:creationId xmlns:a16="http://schemas.microsoft.com/office/drawing/2014/main" id="{F5DBFA08-2CC8-4F40-A7C4-2357FEF4566F}"/>
              </a:ext>
            </a:extLst>
          </p:cNvPr>
          <p:cNvSpPr txBox="1"/>
          <p:nvPr/>
        </p:nvSpPr>
        <p:spPr>
          <a:xfrm>
            <a:off x="7824192" y="2905780"/>
            <a:ext cx="1460656" cy="523220"/>
          </a:xfrm>
          <a:prstGeom prst="rect">
            <a:avLst/>
          </a:prstGeom>
          <a:noFill/>
        </p:spPr>
        <p:txBody>
          <a:bodyPr wrap="none" rtlCol="0">
            <a:spAutoFit/>
          </a:bodyPr>
          <a:lstStyle/>
          <a:p>
            <a:r>
              <a:rPr lang="ja-JP" altLang="en-US" sz="2800">
                <a:solidFill>
                  <a:schemeClr val="bg1"/>
                </a:solidFill>
              </a:rPr>
              <a:t>オーロラ</a:t>
            </a:r>
            <a:endParaRPr kumimoji="1" lang="ja-JP" altLang="en-US" sz="2800">
              <a:solidFill>
                <a:schemeClr val="bg1"/>
              </a:solidFill>
            </a:endParaRPr>
          </a:p>
        </p:txBody>
      </p:sp>
      <p:sp>
        <p:nvSpPr>
          <p:cNvPr id="6" name="テキスト ボックス 5">
            <a:extLst>
              <a:ext uri="{FF2B5EF4-FFF2-40B4-BE49-F238E27FC236}">
                <a16:creationId xmlns:a16="http://schemas.microsoft.com/office/drawing/2014/main" id="{9E16774E-5E44-0345-8C99-59E1C6FDD2D4}"/>
              </a:ext>
            </a:extLst>
          </p:cNvPr>
          <p:cNvSpPr txBox="1"/>
          <p:nvPr/>
        </p:nvSpPr>
        <p:spPr>
          <a:xfrm>
            <a:off x="47328" y="6372036"/>
            <a:ext cx="1805944" cy="369332"/>
          </a:xfrm>
          <a:prstGeom prst="rect">
            <a:avLst/>
          </a:prstGeom>
          <a:noFill/>
        </p:spPr>
        <p:txBody>
          <a:bodyPr wrap="none" rtlCol="0">
            <a:spAutoFit/>
          </a:bodyPr>
          <a:lstStyle/>
          <a:p>
            <a:r>
              <a:rPr kumimoji="1" lang="en-US" altLang="ja-JP" dirty="0">
                <a:solidFill>
                  <a:schemeClr val="bg1"/>
                </a:solidFill>
              </a:rPr>
              <a:t>©Steel Hill/NASA</a:t>
            </a:r>
            <a:endParaRPr kumimoji="1" lang="ja-JP" altLang="en-US">
              <a:solidFill>
                <a:schemeClr val="bg1"/>
              </a:solidFill>
            </a:endParaRPr>
          </a:p>
        </p:txBody>
      </p:sp>
    </p:spTree>
    <p:extLst>
      <p:ext uri="{BB962C8B-B14F-4D97-AF65-F5344CB8AC3E}">
        <p14:creationId xmlns:p14="http://schemas.microsoft.com/office/powerpoint/2010/main" val="1514989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磁場中の荷電粒子の運動</a:t>
            </a:r>
          </a:p>
        </p:txBody>
      </p:sp>
      <p:grpSp>
        <p:nvGrpSpPr>
          <p:cNvPr id="2" name="グループ化 1">
            <a:extLst>
              <a:ext uri="{FF2B5EF4-FFF2-40B4-BE49-F238E27FC236}">
                <a16:creationId xmlns:a16="http://schemas.microsoft.com/office/drawing/2014/main" id="{42397621-A2E4-2245-985D-A35A995422EC}"/>
              </a:ext>
            </a:extLst>
          </p:cNvPr>
          <p:cNvGrpSpPr/>
          <p:nvPr/>
        </p:nvGrpSpPr>
        <p:grpSpPr>
          <a:xfrm>
            <a:off x="224203" y="2107619"/>
            <a:ext cx="5017538" cy="3088483"/>
            <a:chOff x="224203" y="2107619"/>
            <a:chExt cx="5017538" cy="3088483"/>
          </a:xfrm>
        </p:grpSpPr>
        <p:sp>
          <p:nvSpPr>
            <p:cNvPr id="6" name="テキスト ボックス 5"/>
            <p:cNvSpPr txBox="1"/>
            <p:nvPr/>
          </p:nvSpPr>
          <p:spPr>
            <a:xfrm>
              <a:off x="224203" y="4365105"/>
              <a:ext cx="5017538" cy="830997"/>
            </a:xfrm>
            <a:prstGeom prst="rect">
              <a:avLst/>
            </a:prstGeom>
            <a:noFill/>
          </p:spPr>
          <p:txBody>
            <a:bodyPr wrap="square" rtlCol="0">
              <a:spAutoFit/>
            </a:bodyPr>
            <a:lstStyle/>
            <a:p>
              <a:r>
                <a:rPr lang="ja-JP" altLang="en-US" sz="2400"/>
                <a:t>磁力線に巻き付いて運動するため、垂直方向に自由に</a:t>
              </a:r>
              <a:r>
                <a:rPr lang="ja-JP" altLang="en-US" sz="2400" dirty="0"/>
                <a:t>動くこと</a:t>
              </a:r>
              <a:r>
                <a:rPr lang="ja-JP" altLang="en-US" sz="2400"/>
                <a:t>ができない。</a:t>
              </a:r>
              <a:endParaRPr lang="en-US" altLang="ja-JP" sz="2400" dirty="0"/>
            </a:p>
          </p:txBody>
        </p:sp>
        <p:pic>
          <p:nvPicPr>
            <p:cNvPr id="10" name="図 9" descr="スポーツゲーム, スポーツ, 座る が含まれている画像&#10;&#10;自動的に生成された説明">
              <a:extLst>
                <a:ext uri="{FF2B5EF4-FFF2-40B4-BE49-F238E27FC236}">
                  <a16:creationId xmlns:a16="http://schemas.microsoft.com/office/drawing/2014/main" id="{5AEB24C0-720B-D94E-97D2-44AD07A088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68" y="2107619"/>
              <a:ext cx="4651209" cy="1881969"/>
            </a:xfrm>
            <a:prstGeom prst="rect">
              <a:avLst/>
            </a:prstGeom>
          </p:spPr>
        </p:pic>
      </p:grpSp>
      <p:grpSp>
        <p:nvGrpSpPr>
          <p:cNvPr id="5" name="グループ化 4">
            <a:extLst>
              <a:ext uri="{FF2B5EF4-FFF2-40B4-BE49-F238E27FC236}">
                <a16:creationId xmlns:a16="http://schemas.microsoft.com/office/drawing/2014/main" id="{BCE4501F-BF5A-D349-9DA4-DC3E6B53AAD8}"/>
              </a:ext>
            </a:extLst>
          </p:cNvPr>
          <p:cNvGrpSpPr/>
          <p:nvPr/>
        </p:nvGrpSpPr>
        <p:grpSpPr>
          <a:xfrm>
            <a:off x="6072401" y="1558027"/>
            <a:ext cx="5928255" cy="3638074"/>
            <a:chOff x="6072401" y="1558027"/>
            <a:chExt cx="5928255" cy="3638074"/>
          </a:xfrm>
        </p:grpSpPr>
        <p:pic>
          <p:nvPicPr>
            <p:cNvPr id="3" name="図 2" descr="ダイアグラム&#10;&#10;自動的に生成された説明">
              <a:extLst>
                <a:ext uri="{FF2B5EF4-FFF2-40B4-BE49-F238E27FC236}">
                  <a16:creationId xmlns:a16="http://schemas.microsoft.com/office/drawing/2014/main" id="{6BAD96D4-0234-2F40-8E4E-83163EC13A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72401" y="1558027"/>
              <a:ext cx="5928255" cy="2794242"/>
            </a:xfrm>
            <a:prstGeom prst="rect">
              <a:avLst/>
            </a:prstGeom>
          </p:spPr>
        </p:pic>
        <p:sp>
          <p:nvSpPr>
            <p:cNvPr id="11" name="テキスト ボックス 10">
              <a:extLst>
                <a:ext uri="{FF2B5EF4-FFF2-40B4-BE49-F238E27FC236}">
                  <a16:creationId xmlns:a16="http://schemas.microsoft.com/office/drawing/2014/main" id="{8628A56E-AEF1-4A44-A47C-4EE97A2ADB5C}"/>
                </a:ext>
              </a:extLst>
            </p:cNvPr>
            <p:cNvSpPr txBox="1"/>
            <p:nvPr/>
          </p:nvSpPr>
          <p:spPr>
            <a:xfrm>
              <a:off x="6259316" y="4365104"/>
              <a:ext cx="5554423" cy="830997"/>
            </a:xfrm>
            <a:prstGeom prst="rect">
              <a:avLst/>
            </a:prstGeom>
            <a:noFill/>
          </p:spPr>
          <p:txBody>
            <a:bodyPr wrap="square" rtlCol="0">
              <a:spAutoFit/>
            </a:bodyPr>
            <a:lstStyle/>
            <a:p>
              <a:r>
                <a:rPr lang="ja-JP" altLang="en-US" sz="2400"/>
                <a:t>地球の磁場によって長時間捕捉される。放射線帯（</a:t>
              </a:r>
              <a:r>
                <a:rPr lang="en-US" altLang="ja-JP" sz="2400" dirty="0"/>
                <a:t>Van Allen</a:t>
              </a:r>
              <a:r>
                <a:rPr lang="ja-JP" altLang="en-US" sz="2400"/>
                <a:t>帯）の形成要因。</a:t>
              </a:r>
              <a:endParaRPr lang="en-US" altLang="ja-JP" sz="2400" dirty="0"/>
            </a:p>
          </p:txBody>
        </p:sp>
      </p:grpSp>
      <p:sp>
        <p:nvSpPr>
          <p:cNvPr id="12" name="テキスト ボックス 11">
            <a:extLst>
              <a:ext uri="{FF2B5EF4-FFF2-40B4-BE49-F238E27FC236}">
                <a16:creationId xmlns:a16="http://schemas.microsoft.com/office/drawing/2014/main" id="{E3651218-6211-434F-A361-2804AEF4AAF1}"/>
              </a:ext>
            </a:extLst>
          </p:cNvPr>
          <p:cNvSpPr txBox="1"/>
          <p:nvPr/>
        </p:nvSpPr>
        <p:spPr>
          <a:xfrm>
            <a:off x="3575720" y="6478142"/>
            <a:ext cx="5625001" cy="369332"/>
          </a:xfrm>
          <a:prstGeom prst="rect">
            <a:avLst/>
          </a:prstGeom>
          <a:noFill/>
        </p:spPr>
        <p:txBody>
          <a:bodyPr wrap="none" rtlCol="0">
            <a:spAutoFit/>
          </a:bodyPr>
          <a:lstStyle/>
          <a:p>
            <a:r>
              <a:rPr kumimoji="1" lang="en-US" altLang="ja-JP" dirty="0"/>
              <a:t>c.f. Basic Space Plasma Physics (</a:t>
            </a:r>
            <a:r>
              <a:rPr kumimoji="1" lang="en-US" altLang="ja-JP" dirty="0" err="1"/>
              <a:t>Baumjohann</a:t>
            </a:r>
            <a:r>
              <a:rPr kumimoji="1" lang="en-US" altLang="ja-JP" dirty="0"/>
              <a:t> &amp; </a:t>
            </a:r>
            <a:r>
              <a:rPr kumimoji="1" lang="en-US" altLang="ja-JP" dirty="0" err="1"/>
              <a:t>Treumann</a:t>
            </a:r>
            <a:r>
              <a:rPr kumimoji="1" lang="en-US" altLang="ja-JP" dirty="0"/>
              <a:t>)</a:t>
            </a:r>
            <a:endParaRPr kumimoji="1" lang="ja-JP" altLang="en-US"/>
          </a:p>
        </p:txBody>
      </p:sp>
      <p:sp>
        <p:nvSpPr>
          <p:cNvPr id="13" name="テキスト ボックス 12">
            <a:extLst>
              <a:ext uri="{FF2B5EF4-FFF2-40B4-BE49-F238E27FC236}">
                <a16:creationId xmlns:a16="http://schemas.microsoft.com/office/drawing/2014/main" id="{B050B346-BB71-5B4B-8CF6-75702C0F1C41}"/>
              </a:ext>
            </a:extLst>
          </p:cNvPr>
          <p:cNvSpPr txBox="1"/>
          <p:nvPr/>
        </p:nvSpPr>
        <p:spPr>
          <a:xfrm>
            <a:off x="1082119" y="5445224"/>
            <a:ext cx="10612201" cy="830997"/>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ctr"/>
            <a:r>
              <a:rPr kumimoji="1" lang="ja-JP" altLang="en-US" sz="2400">
                <a:solidFill>
                  <a:srgbClr val="FF0000"/>
                </a:solidFill>
              </a:rPr>
              <a:t>地球の磁場がバリアになって太陽風のプラズマは地球の近くには侵入できない！</a:t>
            </a:r>
            <a:endParaRPr kumimoji="1" lang="en-US" altLang="ja-JP" sz="2400" dirty="0">
              <a:solidFill>
                <a:srgbClr val="FF0000"/>
              </a:solidFill>
            </a:endParaRPr>
          </a:p>
          <a:p>
            <a:pPr algn="ctr"/>
            <a:r>
              <a:rPr lang="ja-JP" altLang="en-US" sz="2400">
                <a:solidFill>
                  <a:srgbClr val="FF0000"/>
                </a:solidFill>
              </a:rPr>
              <a:t>→</a:t>
            </a:r>
            <a:r>
              <a:rPr lang="en-US" altLang="ja-JP" sz="2400" dirty="0">
                <a:solidFill>
                  <a:srgbClr val="FF0000"/>
                </a:solidFill>
              </a:rPr>
              <a:t> </a:t>
            </a:r>
            <a:r>
              <a:rPr lang="ja-JP" altLang="en-US" sz="2400">
                <a:solidFill>
                  <a:srgbClr val="FF0000"/>
                </a:solidFill>
              </a:rPr>
              <a:t>「地球磁気圏」の形成</a:t>
            </a:r>
            <a:endParaRPr kumimoji="1" lang="ja-JP" altLang="en-US" sz="2400">
              <a:solidFill>
                <a:srgbClr val="FF0000"/>
              </a:solidFill>
            </a:endParaRPr>
          </a:p>
        </p:txBody>
      </p:sp>
    </p:spTree>
    <p:extLst>
      <p:ext uri="{BB962C8B-B14F-4D97-AF65-F5344CB8AC3E}">
        <p14:creationId xmlns:p14="http://schemas.microsoft.com/office/powerpoint/2010/main" val="142228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グループ化 36">
            <a:extLst>
              <a:ext uri="{FF2B5EF4-FFF2-40B4-BE49-F238E27FC236}">
                <a16:creationId xmlns:a16="http://schemas.microsoft.com/office/drawing/2014/main" id="{A6BB640B-44EA-3449-85CC-D1F66426A52E}"/>
              </a:ext>
            </a:extLst>
          </p:cNvPr>
          <p:cNvGrpSpPr/>
          <p:nvPr/>
        </p:nvGrpSpPr>
        <p:grpSpPr>
          <a:xfrm>
            <a:off x="7812335" y="4221338"/>
            <a:ext cx="4736000" cy="2665866"/>
            <a:chOff x="7812335" y="4221338"/>
            <a:chExt cx="4736000" cy="2665866"/>
          </a:xfrm>
        </p:grpSpPr>
        <p:pic>
          <p:nvPicPr>
            <p:cNvPr id="32" name="Picture 8" descr="The sun's protoplanetary disk, which resembled this one around the young star HL Tauri, evolved under the influence of a magnetic field.">
              <a:extLst>
                <a:ext uri="{FF2B5EF4-FFF2-40B4-BE49-F238E27FC236}">
                  <a16:creationId xmlns:a16="http://schemas.microsoft.com/office/drawing/2014/main" id="{5C9AC774-473E-D844-BB87-E487C27515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35" y="4223204"/>
              <a:ext cx="4736000" cy="2664000"/>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B66DC51A-8F5C-D047-8D13-A37E46CA5FA3}"/>
                </a:ext>
              </a:extLst>
            </p:cNvPr>
            <p:cNvSpPr txBox="1"/>
            <p:nvPr/>
          </p:nvSpPr>
          <p:spPr>
            <a:xfrm>
              <a:off x="9564225" y="4221338"/>
              <a:ext cx="1188595" cy="369332"/>
            </a:xfrm>
            <a:prstGeom prst="rect">
              <a:avLst/>
            </a:prstGeom>
            <a:noFill/>
          </p:spPr>
          <p:txBody>
            <a:bodyPr wrap="none" rtlCol="0">
              <a:spAutoFit/>
            </a:bodyPr>
            <a:lstStyle/>
            <a:p>
              <a:r>
                <a:rPr kumimoji="1" lang="en-US" altLang="ja-JP" dirty="0">
                  <a:solidFill>
                    <a:schemeClr val="bg1"/>
                  </a:solidFill>
                </a:rPr>
                <a:t>ALMA obs.</a:t>
              </a:r>
              <a:endParaRPr kumimoji="1" lang="ja-JP" altLang="en-US">
                <a:solidFill>
                  <a:schemeClr val="bg1"/>
                </a:solidFill>
              </a:endParaRPr>
            </a:p>
          </p:txBody>
        </p:sp>
      </p:grpSp>
      <p:sp>
        <p:nvSpPr>
          <p:cNvPr id="2" name="タイトル 1"/>
          <p:cNvSpPr>
            <a:spLocks noGrp="1"/>
          </p:cNvSpPr>
          <p:nvPr>
            <p:ph type="title"/>
          </p:nvPr>
        </p:nvSpPr>
        <p:spPr/>
        <p:txBody>
          <a:bodyPr/>
          <a:lstStyle/>
          <a:p>
            <a:r>
              <a:rPr kumimoji="1" lang="ja-JP" altLang="en-US"/>
              <a:t>普遍的な宇宙磁場</a:t>
            </a:r>
            <a:endParaRPr kumimoji="1" lang="ja-JP" altLang="en-US" dirty="0"/>
          </a:p>
        </p:txBody>
      </p:sp>
      <p:grpSp>
        <p:nvGrpSpPr>
          <p:cNvPr id="6" name="グループ化 5">
            <a:extLst>
              <a:ext uri="{FF2B5EF4-FFF2-40B4-BE49-F238E27FC236}">
                <a16:creationId xmlns:a16="http://schemas.microsoft.com/office/drawing/2014/main" id="{2961BB77-6F91-8249-86A9-E4E47EC2CB10}"/>
              </a:ext>
            </a:extLst>
          </p:cNvPr>
          <p:cNvGrpSpPr/>
          <p:nvPr/>
        </p:nvGrpSpPr>
        <p:grpSpPr>
          <a:xfrm>
            <a:off x="13258" y="4223204"/>
            <a:ext cx="4642582" cy="2664000"/>
            <a:chOff x="473121" y="4223204"/>
            <a:chExt cx="4642582" cy="2662180"/>
          </a:xfrm>
        </p:grpSpPr>
        <p:pic>
          <p:nvPicPr>
            <p:cNvPr id="4" name="図 3">
              <a:extLst>
                <a:ext uri="{FF2B5EF4-FFF2-40B4-BE49-F238E27FC236}">
                  <a16:creationId xmlns:a16="http://schemas.microsoft.com/office/drawing/2014/main" id="{6A873A4B-7397-C749-AE8D-A9E16A90979B}"/>
                </a:ext>
              </a:extLst>
            </p:cNvPr>
            <p:cNvPicPr>
              <a:picLocks noChangeAspect="1"/>
            </p:cNvPicPr>
            <p:nvPr/>
          </p:nvPicPr>
          <p:blipFill>
            <a:blip r:embed="rId4"/>
            <a:stretch>
              <a:fillRect/>
            </a:stretch>
          </p:blipFill>
          <p:spPr>
            <a:xfrm>
              <a:off x="473121" y="4223204"/>
              <a:ext cx="4642582" cy="2662180"/>
            </a:xfrm>
            <a:prstGeom prst="rect">
              <a:avLst/>
            </a:prstGeom>
          </p:spPr>
        </p:pic>
        <p:sp>
          <p:nvSpPr>
            <p:cNvPr id="5" name="テキスト ボックス 4">
              <a:extLst>
                <a:ext uri="{FF2B5EF4-FFF2-40B4-BE49-F238E27FC236}">
                  <a16:creationId xmlns:a16="http://schemas.microsoft.com/office/drawing/2014/main" id="{82BA1479-DFBD-8C44-85B2-EACA6E9DFBFF}"/>
                </a:ext>
              </a:extLst>
            </p:cNvPr>
            <p:cNvSpPr txBox="1"/>
            <p:nvPr/>
          </p:nvSpPr>
          <p:spPr>
            <a:xfrm>
              <a:off x="3137417" y="4250054"/>
              <a:ext cx="1485150" cy="369332"/>
            </a:xfrm>
            <a:prstGeom prst="rect">
              <a:avLst/>
            </a:prstGeom>
            <a:noFill/>
          </p:spPr>
          <p:txBody>
            <a:bodyPr wrap="none" rtlCol="0">
              <a:spAutoFit/>
            </a:bodyPr>
            <a:lstStyle/>
            <a:p>
              <a:r>
                <a:rPr kumimoji="1" lang="en-US" altLang="ja-JP" dirty="0">
                  <a:solidFill>
                    <a:schemeClr val="bg1"/>
                  </a:solidFill>
                </a:rPr>
                <a:t>NANTEN obs.</a:t>
              </a:r>
              <a:endParaRPr kumimoji="1" lang="ja-JP" altLang="en-US">
                <a:solidFill>
                  <a:schemeClr val="bg1"/>
                </a:solidFill>
              </a:endParaRPr>
            </a:p>
          </p:txBody>
        </p:sp>
      </p:grpSp>
      <p:grpSp>
        <p:nvGrpSpPr>
          <p:cNvPr id="7" name="グループ化 6">
            <a:extLst>
              <a:ext uri="{FF2B5EF4-FFF2-40B4-BE49-F238E27FC236}">
                <a16:creationId xmlns:a16="http://schemas.microsoft.com/office/drawing/2014/main" id="{24DD7922-99F9-224B-9665-85D1CB36255C}"/>
              </a:ext>
            </a:extLst>
          </p:cNvPr>
          <p:cNvGrpSpPr/>
          <p:nvPr/>
        </p:nvGrpSpPr>
        <p:grpSpPr>
          <a:xfrm>
            <a:off x="2888613" y="1124744"/>
            <a:ext cx="3063371" cy="3063371"/>
            <a:chOff x="2999656" y="1124744"/>
            <a:chExt cx="3063371" cy="3063371"/>
          </a:xfrm>
        </p:grpSpPr>
        <p:pic>
          <p:nvPicPr>
            <p:cNvPr id="1026" name="Picture 2">
              <a:extLst>
                <a:ext uri="{FF2B5EF4-FFF2-40B4-BE49-F238E27FC236}">
                  <a16:creationId xmlns:a16="http://schemas.microsoft.com/office/drawing/2014/main" id="{862C47D7-520A-FA42-88E0-7C2EA77841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9656" y="1124744"/>
              <a:ext cx="3063371" cy="3063371"/>
            </a:xfrm>
            <a:prstGeom prst="rect">
              <a:avLst/>
            </a:prstGeom>
            <a:noFill/>
            <a:extLst>
              <a:ext uri="{909E8E84-426E-40DD-AFC4-6F175D3DCCD1}">
                <a14:hiddenFill xmlns:a14="http://schemas.microsoft.com/office/drawing/2010/main">
                  <a:solidFill>
                    <a:srgbClr val="FFFFFF"/>
                  </a:solidFill>
                </a14:hiddenFill>
              </a:ext>
            </a:extLst>
          </p:spPr>
        </p:pic>
        <p:sp>
          <p:nvSpPr>
            <p:cNvPr id="24" name="テキスト ボックス 23">
              <a:extLst>
                <a:ext uri="{FF2B5EF4-FFF2-40B4-BE49-F238E27FC236}">
                  <a16:creationId xmlns:a16="http://schemas.microsoft.com/office/drawing/2014/main" id="{CF394039-F9CE-6741-B83F-64E80BDBF001}"/>
                </a:ext>
              </a:extLst>
            </p:cNvPr>
            <p:cNvSpPr txBox="1"/>
            <p:nvPr/>
          </p:nvSpPr>
          <p:spPr>
            <a:xfrm>
              <a:off x="3503169" y="1124744"/>
              <a:ext cx="2232791" cy="369332"/>
            </a:xfrm>
            <a:prstGeom prst="rect">
              <a:avLst/>
            </a:prstGeom>
            <a:noFill/>
          </p:spPr>
          <p:txBody>
            <a:bodyPr wrap="none" rtlCol="0">
              <a:spAutoFit/>
            </a:bodyPr>
            <a:lstStyle/>
            <a:p>
              <a:r>
                <a:rPr kumimoji="1" lang="en-US" altLang="ja-JP" dirty="0">
                  <a:solidFill>
                    <a:schemeClr val="bg1"/>
                  </a:solidFill>
                </a:rPr>
                <a:t>Nature (Feb 28, 2002)</a:t>
              </a:r>
              <a:endParaRPr kumimoji="1" lang="ja-JP" altLang="en-US">
                <a:solidFill>
                  <a:schemeClr val="bg1"/>
                </a:solidFill>
              </a:endParaRPr>
            </a:p>
          </p:txBody>
        </p:sp>
      </p:grpSp>
      <p:grpSp>
        <p:nvGrpSpPr>
          <p:cNvPr id="10" name="グループ化 9">
            <a:extLst>
              <a:ext uri="{FF2B5EF4-FFF2-40B4-BE49-F238E27FC236}">
                <a16:creationId xmlns:a16="http://schemas.microsoft.com/office/drawing/2014/main" id="{70AEE434-B354-2647-AAB5-5A30BF73D939}"/>
              </a:ext>
            </a:extLst>
          </p:cNvPr>
          <p:cNvGrpSpPr/>
          <p:nvPr/>
        </p:nvGrpSpPr>
        <p:grpSpPr>
          <a:xfrm>
            <a:off x="6023992" y="1124744"/>
            <a:ext cx="3071834" cy="3071834"/>
            <a:chOff x="5951984" y="1124744"/>
            <a:chExt cx="3071834" cy="3071834"/>
          </a:xfrm>
        </p:grpSpPr>
        <p:pic>
          <p:nvPicPr>
            <p:cNvPr id="25" name="Picture 8" descr="http://ksj.mit.edu/sites/default/files/images/tracker/2011/CrabNebula-ChandraX-raysPulsar.jpg">
              <a:extLst>
                <a:ext uri="{FF2B5EF4-FFF2-40B4-BE49-F238E27FC236}">
                  <a16:creationId xmlns:a16="http://schemas.microsoft.com/office/drawing/2014/main" id="{A432C3CC-D7AE-A747-993E-DAD612EA853E}"/>
                </a:ext>
              </a:extLst>
            </p:cNvPr>
            <p:cNvPicPr>
              <a:picLocks noChangeAspect="1" noChangeArrowheads="1"/>
            </p:cNvPicPr>
            <p:nvPr/>
          </p:nvPicPr>
          <p:blipFill>
            <a:blip r:embed="rId6" cstate="print"/>
            <a:srcRect/>
            <a:stretch>
              <a:fillRect/>
            </a:stretch>
          </p:blipFill>
          <p:spPr bwMode="auto">
            <a:xfrm>
              <a:off x="5951984" y="1124744"/>
              <a:ext cx="3071834" cy="3071834"/>
            </a:xfrm>
            <a:prstGeom prst="rect">
              <a:avLst/>
            </a:prstGeom>
            <a:noFill/>
          </p:spPr>
        </p:pic>
        <p:sp>
          <p:nvSpPr>
            <p:cNvPr id="8" name="テキスト ボックス 7">
              <a:extLst>
                <a:ext uri="{FF2B5EF4-FFF2-40B4-BE49-F238E27FC236}">
                  <a16:creationId xmlns:a16="http://schemas.microsoft.com/office/drawing/2014/main" id="{04074A1E-FD72-B84A-86B3-10EF9DF02D79}"/>
                </a:ext>
              </a:extLst>
            </p:cNvPr>
            <p:cNvSpPr txBox="1"/>
            <p:nvPr/>
          </p:nvSpPr>
          <p:spPr>
            <a:xfrm>
              <a:off x="6781362" y="1139744"/>
              <a:ext cx="1413079" cy="369332"/>
            </a:xfrm>
            <a:prstGeom prst="rect">
              <a:avLst/>
            </a:prstGeom>
            <a:noFill/>
          </p:spPr>
          <p:txBody>
            <a:bodyPr wrap="none" rtlCol="0">
              <a:spAutoFit/>
            </a:bodyPr>
            <a:lstStyle/>
            <a:p>
              <a:r>
                <a:rPr kumimoji="1" lang="en-US" altLang="ja-JP" dirty="0">
                  <a:solidFill>
                    <a:schemeClr val="bg1"/>
                  </a:solidFill>
                </a:rPr>
                <a:t>Chandra obs.</a:t>
              </a:r>
              <a:endParaRPr kumimoji="1" lang="ja-JP" altLang="en-US">
                <a:solidFill>
                  <a:schemeClr val="bg1"/>
                </a:solidFill>
              </a:endParaRPr>
            </a:p>
          </p:txBody>
        </p:sp>
      </p:grpSp>
      <p:grpSp>
        <p:nvGrpSpPr>
          <p:cNvPr id="9" name="グループ化 8">
            <a:extLst>
              <a:ext uri="{FF2B5EF4-FFF2-40B4-BE49-F238E27FC236}">
                <a16:creationId xmlns:a16="http://schemas.microsoft.com/office/drawing/2014/main" id="{E11CC825-93B7-5245-88DA-EB8B7D688C6A}"/>
              </a:ext>
            </a:extLst>
          </p:cNvPr>
          <p:cNvGrpSpPr/>
          <p:nvPr/>
        </p:nvGrpSpPr>
        <p:grpSpPr>
          <a:xfrm>
            <a:off x="47328" y="1124744"/>
            <a:ext cx="2742559" cy="3044242"/>
            <a:chOff x="47328" y="1124744"/>
            <a:chExt cx="2742559" cy="3044242"/>
          </a:xfrm>
        </p:grpSpPr>
        <p:pic>
          <p:nvPicPr>
            <p:cNvPr id="1036" name="Picture 12" descr="http://images.sciencedaily.com/2004/09/040906083929.jpg"/>
            <p:cNvPicPr>
              <a:picLocks noChangeAspect="1" noChangeArrowheads="1"/>
            </p:cNvPicPr>
            <p:nvPr/>
          </p:nvPicPr>
          <p:blipFill>
            <a:blip r:embed="rId7"/>
            <a:srcRect/>
            <a:stretch>
              <a:fillRect/>
            </a:stretch>
          </p:blipFill>
          <p:spPr bwMode="auto">
            <a:xfrm>
              <a:off x="47328" y="1124744"/>
              <a:ext cx="2742559" cy="3044242"/>
            </a:xfrm>
            <a:prstGeom prst="rect">
              <a:avLst/>
            </a:prstGeom>
            <a:noFill/>
          </p:spPr>
        </p:pic>
        <p:sp>
          <p:nvSpPr>
            <p:cNvPr id="29" name="テキスト ボックス 28">
              <a:extLst>
                <a:ext uri="{FF2B5EF4-FFF2-40B4-BE49-F238E27FC236}">
                  <a16:creationId xmlns:a16="http://schemas.microsoft.com/office/drawing/2014/main" id="{B79CA7EE-DAE3-5C4D-B009-6E6DC628B535}"/>
                </a:ext>
              </a:extLst>
            </p:cNvPr>
            <p:cNvSpPr txBox="1"/>
            <p:nvPr/>
          </p:nvSpPr>
          <p:spPr>
            <a:xfrm>
              <a:off x="802701" y="1139744"/>
              <a:ext cx="1231812" cy="369332"/>
            </a:xfrm>
            <a:prstGeom prst="rect">
              <a:avLst/>
            </a:prstGeom>
            <a:noFill/>
          </p:spPr>
          <p:txBody>
            <a:bodyPr wrap="none" rtlCol="0">
              <a:spAutoFit/>
            </a:bodyPr>
            <a:lstStyle/>
            <a:p>
              <a:r>
                <a:rPr lang="en-US" altLang="ja-JP" dirty="0">
                  <a:solidFill>
                    <a:schemeClr val="bg1"/>
                  </a:solidFill>
                </a:rPr>
                <a:t>TRACE obs.</a:t>
              </a:r>
              <a:endParaRPr kumimoji="1" lang="ja-JP" altLang="en-US">
                <a:solidFill>
                  <a:schemeClr val="bg1"/>
                </a:solidFill>
              </a:endParaRPr>
            </a:p>
          </p:txBody>
        </p:sp>
      </p:grpSp>
      <p:grpSp>
        <p:nvGrpSpPr>
          <p:cNvPr id="27" name="グループ化 26">
            <a:extLst>
              <a:ext uri="{FF2B5EF4-FFF2-40B4-BE49-F238E27FC236}">
                <a16:creationId xmlns:a16="http://schemas.microsoft.com/office/drawing/2014/main" id="{DE7E3896-81EF-7947-99CA-88070A5077F5}"/>
              </a:ext>
            </a:extLst>
          </p:cNvPr>
          <p:cNvGrpSpPr/>
          <p:nvPr/>
        </p:nvGrpSpPr>
        <p:grpSpPr>
          <a:xfrm>
            <a:off x="9181404" y="1116000"/>
            <a:ext cx="2936801" cy="3064488"/>
            <a:chOff x="9181404" y="1116000"/>
            <a:chExt cx="2936801" cy="3064488"/>
          </a:xfrm>
        </p:grpSpPr>
        <p:pic>
          <p:nvPicPr>
            <p:cNvPr id="11" name="Picture 4">
              <a:extLst>
                <a:ext uri="{FF2B5EF4-FFF2-40B4-BE49-F238E27FC236}">
                  <a16:creationId xmlns:a16="http://schemas.microsoft.com/office/drawing/2014/main" id="{BAC687AA-4F93-9D49-8539-57107984790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81404" y="1116000"/>
              <a:ext cx="2936801" cy="3064488"/>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5D668B84-2243-624B-B690-9C74A036E87A}"/>
                </a:ext>
              </a:extLst>
            </p:cNvPr>
            <p:cNvSpPr txBox="1"/>
            <p:nvPr/>
          </p:nvSpPr>
          <p:spPr>
            <a:xfrm>
              <a:off x="9996997" y="1149720"/>
              <a:ext cx="1305614" cy="369332"/>
            </a:xfrm>
            <a:prstGeom prst="rect">
              <a:avLst/>
            </a:prstGeom>
            <a:noFill/>
          </p:spPr>
          <p:txBody>
            <a:bodyPr wrap="none" rtlCol="0">
              <a:spAutoFit/>
            </a:bodyPr>
            <a:lstStyle/>
            <a:p>
              <a:r>
                <a:rPr kumimoji="1" lang="en-US" altLang="ja-JP" dirty="0">
                  <a:solidFill>
                    <a:schemeClr val="bg1"/>
                  </a:solidFill>
                </a:rPr>
                <a:t>Hubble obs.</a:t>
              </a:r>
              <a:endParaRPr kumimoji="1" lang="ja-JP" altLang="en-US">
                <a:solidFill>
                  <a:schemeClr val="bg1"/>
                </a:solidFill>
              </a:endParaRPr>
            </a:p>
          </p:txBody>
        </p:sp>
      </p:grpSp>
      <p:grpSp>
        <p:nvGrpSpPr>
          <p:cNvPr id="36" name="グループ化 35">
            <a:extLst>
              <a:ext uri="{FF2B5EF4-FFF2-40B4-BE49-F238E27FC236}">
                <a16:creationId xmlns:a16="http://schemas.microsoft.com/office/drawing/2014/main" id="{AC5A5E25-BA3C-F343-A270-34C093A9E5CB}"/>
              </a:ext>
            </a:extLst>
          </p:cNvPr>
          <p:cNvGrpSpPr/>
          <p:nvPr/>
        </p:nvGrpSpPr>
        <p:grpSpPr>
          <a:xfrm>
            <a:off x="4511824" y="4223205"/>
            <a:ext cx="3682714" cy="2664000"/>
            <a:chOff x="4511824" y="4223205"/>
            <a:chExt cx="3682714" cy="2664000"/>
          </a:xfrm>
        </p:grpSpPr>
        <p:pic>
          <p:nvPicPr>
            <p:cNvPr id="1030" name="Picture 6">
              <a:extLst>
                <a:ext uri="{FF2B5EF4-FFF2-40B4-BE49-F238E27FC236}">
                  <a16:creationId xmlns:a16="http://schemas.microsoft.com/office/drawing/2014/main" id="{1B0EF163-90EE-FE47-A285-8A17D6567F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200000">
              <a:off x="5021181" y="3713848"/>
              <a:ext cx="2664000" cy="3682714"/>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7E923EA5-36F3-5F42-BD3E-E103513BB645}"/>
                </a:ext>
              </a:extLst>
            </p:cNvPr>
            <p:cNvSpPr txBox="1"/>
            <p:nvPr/>
          </p:nvSpPr>
          <p:spPr>
            <a:xfrm>
              <a:off x="4909335" y="4250054"/>
              <a:ext cx="2024593" cy="369332"/>
            </a:xfrm>
            <a:prstGeom prst="rect">
              <a:avLst/>
            </a:prstGeom>
            <a:noFill/>
          </p:spPr>
          <p:txBody>
            <a:bodyPr wrap="none" rtlCol="0">
              <a:spAutoFit/>
            </a:bodyPr>
            <a:lstStyle/>
            <a:p>
              <a:r>
                <a:rPr kumimoji="1" lang="en-US" altLang="ja-JP" dirty="0" err="1">
                  <a:solidFill>
                    <a:schemeClr val="bg1"/>
                  </a:solidFill>
                </a:rPr>
                <a:t>VLA+Effelsberg</a:t>
              </a:r>
              <a:r>
                <a:rPr kumimoji="1" lang="en-US" altLang="ja-JP" dirty="0">
                  <a:solidFill>
                    <a:schemeClr val="bg1"/>
                  </a:solidFill>
                </a:rPr>
                <a:t> obs.</a:t>
              </a:r>
              <a:endParaRPr kumimoji="1" lang="ja-JP" altLang="en-US">
                <a:solidFill>
                  <a:schemeClr val="bg1"/>
                </a:solidFill>
              </a:endParaRPr>
            </a:p>
          </p:txBody>
        </p:sp>
      </p:grpSp>
      <p:sp>
        <p:nvSpPr>
          <p:cNvPr id="34" name="テキスト ボックス 33">
            <a:extLst>
              <a:ext uri="{FF2B5EF4-FFF2-40B4-BE49-F238E27FC236}">
                <a16:creationId xmlns:a16="http://schemas.microsoft.com/office/drawing/2014/main" id="{A2289E2A-7FB7-3441-BC5A-0CE43A40DFB8}"/>
              </a:ext>
            </a:extLst>
          </p:cNvPr>
          <p:cNvSpPr txBox="1"/>
          <p:nvPr/>
        </p:nvSpPr>
        <p:spPr>
          <a:xfrm>
            <a:off x="9452758" y="7279574"/>
            <a:ext cx="184731" cy="369332"/>
          </a:xfrm>
          <a:prstGeom prst="rect">
            <a:avLst/>
          </a:prstGeom>
          <a:noFill/>
        </p:spPr>
        <p:txBody>
          <a:bodyPr wrap="none" rtlCol="0">
            <a:spAutoFit/>
          </a:bodyPr>
          <a:lstStyle/>
          <a:p>
            <a:endParaRPr kumimoji="1" lang="ja-JP"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宇宙線</a:t>
            </a:r>
            <a:endParaRPr kumimoji="1" lang="ja-JP" altLang="en-US" dirty="0"/>
          </a:p>
        </p:txBody>
      </p:sp>
      <p:pic>
        <p:nvPicPr>
          <p:cNvPr id="3074" name="Picture 2" descr="http://www.expeditions.udel.edu/antarctica08/images/AirShower.jpg"/>
          <p:cNvPicPr>
            <a:picLocks noChangeAspect="1" noChangeArrowheads="1"/>
          </p:cNvPicPr>
          <p:nvPr/>
        </p:nvPicPr>
        <p:blipFill>
          <a:blip r:embed="rId3"/>
          <a:srcRect/>
          <a:stretch>
            <a:fillRect/>
          </a:stretch>
        </p:blipFill>
        <p:spPr bwMode="auto">
          <a:xfrm>
            <a:off x="47328" y="1214422"/>
            <a:ext cx="3746902" cy="5643578"/>
          </a:xfrm>
          <a:prstGeom prst="rect">
            <a:avLst/>
          </a:prstGeom>
          <a:noFill/>
        </p:spPr>
      </p:pic>
      <p:sp>
        <p:nvSpPr>
          <p:cNvPr id="7" name="テキスト ボックス 6"/>
          <p:cNvSpPr txBox="1"/>
          <p:nvPr/>
        </p:nvSpPr>
        <p:spPr>
          <a:xfrm>
            <a:off x="4105370" y="1214422"/>
            <a:ext cx="7751270" cy="2308324"/>
          </a:xfrm>
          <a:prstGeom prst="rect">
            <a:avLst/>
          </a:prstGeom>
          <a:noFill/>
        </p:spPr>
        <p:txBody>
          <a:bodyPr wrap="square" rtlCol="0">
            <a:spAutoFit/>
          </a:bodyPr>
          <a:lstStyle/>
          <a:p>
            <a:pPr marL="342900" indent="-342900">
              <a:buFont typeface="Arial" panose="020B0604020202020204" pitchFamily="34" charset="0"/>
              <a:buChar char="•"/>
            </a:pPr>
            <a:r>
              <a:rPr lang="ja-JP" altLang="en-US" sz="2400"/>
              <a:t>宇宙</a:t>
            </a:r>
            <a:r>
              <a:rPr lang="ja-JP" altLang="en-US" sz="2400" dirty="0"/>
              <a:t>から降り注ぐ超高エネルギーの</a:t>
            </a:r>
            <a:r>
              <a:rPr lang="ja-JP" altLang="en-US" sz="2400"/>
              <a:t>荷電粒子。</a:t>
            </a:r>
            <a:endParaRPr lang="en-US" altLang="ja-JP" sz="2400" dirty="0"/>
          </a:p>
          <a:p>
            <a:pPr marL="342900" indent="-342900">
              <a:buFont typeface="Arial" panose="020B0604020202020204" pitchFamily="34" charset="0"/>
              <a:buChar char="•"/>
            </a:pPr>
            <a:r>
              <a:rPr lang="ja-JP" altLang="en-US" sz="2400"/>
              <a:t>ほとんどは水素の原子核。</a:t>
            </a:r>
            <a:endParaRPr lang="en-US" altLang="ja-JP" sz="2400" dirty="0"/>
          </a:p>
          <a:p>
            <a:pPr marL="342900" indent="-342900">
              <a:buFont typeface="Arial" panose="020B0604020202020204" pitchFamily="34" charset="0"/>
              <a:buChar char="•"/>
            </a:pPr>
            <a:r>
              <a:rPr lang="ja-JP" altLang="en-US" sz="2400"/>
              <a:t>少量の電子</a:t>
            </a:r>
            <a:r>
              <a:rPr lang="ja-JP" altLang="en-US" sz="2400" dirty="0"/>
              <a:t>や重たい原子核（</a:t>
            </a:r>
            <a:r>
              <a:rPr lang="en-US" altLang="ja-JP" sz="2400" dirty="0"/>
              <a:t>He, C, N, O</a:t>
            </a:r>
            <a:r>
              <a:rPr lang="ja-JP" altLang="en-US" sz="2400"/>
              <a:t>など）を含む。</a:t>
            </a:r>
            <a:endParaRPr lang="en-US" altLang="ja-JP" sz="2400" dirty="0"/>
          </a:p>
          <a:p>
            <a:pPr marL="342900" indent="-342900">
              <a:buFont typeface="Arial" panose="020B0604020202020204" pitchFamily="34" charset="0"/>
              <a:buChar char="•"/>
            </a:pPr>
            <a:r>
              <a:rPr lang="ja-JP" altLang="en-US" sz="2400"/>
              <a:t>地球大気の原子核と衝突し、「</a:t>
            </a:r>
            <a:r>
              <a:rPr lang="ja-JP" altLang="en-US" sz="2400" dirty="0"/>
              <a:t>空気シャワー」によって</a:t>
            </a:r>
            <a:r>
              <a:rPr lang="ja-JP" altLang="en-US" sz="2400"/>
              <a:t>様々な</a:t>
            </a:r>
            <a:r>
              <a:rPr lang="en-US" altLang="ja-JP" sz="2400" dirty="0"/>
              <a:t>2</a:t>
            </a:r>
            <a:r>
              <a:rPr lang="ja-JP" altLang="en-US" sz="2400"/>
              <a:t>次</a:t>
            </a:r>
            <a:r>
              <a:rPr lang="ja-JP" altLang="en-US" sz="2400" dirty="0"/>
              <a:t>粒子</a:t>
            </a:r>
            <a:r>
              <a:rPr lang="ja-JP" altLang="en-US" sz="2400"/>
              <a:t>を生成。</a:t>
            </a:r>
            <a:endParaRPr lang="en-US" altLang="ja-JP" sz="2400" dirty="0"/>
          </a:p>
          <a:p>
            <a:pPr algn="ctr"/>
            <a:r>
              <a:rPr lang="ja-JP" altLang="en-US" sz="2400">
                <a:solidFill>
                  <a:srgbClr val="FF0000"/>
                </a:solidFill>
              </a:rPr>
              <a:t>地上での</a:t>
            </a:r>
            <a:r>
              <a:rPr lang="en-US" altLang="ja-JP" sz="2400" dirty="0">
                <a:solidFill>
                  <a:srgbClr val="FF0000"/>
                </a:solidFill>
              </a:rPr>
              <a:t>2</a:t>
            </a:r>
            <a:r>
              <a:rPr lang="ja-JP" altLang="en-US" sz="2400">
                <a:solidFill>
                  <a:srgbClr val="FF0000"/>
                </a:solidFill>
              </a:rPr>
              <a:t>次粒子（</a:t>
            </a:r>
            <a:r>
              <a:rPr lang="en-US" altLang="ja-JP" sz="2400" dirty="0" err="1">
                <a:solidFill>
                  <a:srgbClr val="FF0000"/>
                </a:solidFill>
              </a:rPr>
              <a:t>μ</a:t>
            </a:r>
            <a:r>
              <a:rPr lang="ja-JP" altLang="en-US" sz="2400">
                <a:solidFill>
                  <a:srgbClr val="FF0000"/>
                </a:solidFill>
              </a:rPr>
              <a:t>粒子）フラックス</a:t>
            </a:r>
            <a:r>
              <a:rPr lang="en-US" altLang="ja-JP" sz="2400" dirty="0">
                <a:solidFill>
                  <a:srgbClr val="FF0000"/>
                </a:solidFill>
              </a:rPr>
              <a:t> 〜 170 /m</a:t>
            </a:r>
            <a:r>
              <a:rPr lang="en-US" altLang="ja-JP" sz="2400" baseline="30000" dirty="0">
                <a:solidFill>
                  <a:srgbClr val="FF0000"/>
                </a:solidFill>
              </a:rPr>
              <a:t>2</a:t>
            </a:r>
            <a:r>
              <a:rPr lang="en-US" altLang="ja-JP" sz="2400" dirty="0">
                <a:solidFill>
                  <a:srgbClr val="FF0000"/>
                </a:solidFill>
              </a:rPr>
              <a:t>/sec</a:t>
            </a:r>
          </a:p>
        </p:txBody>
      </p:sp>
      <p:grpSp>
        <p:nvGrpSpPr>
          <p:cNvPr id="3" name="グループ化 2">
            <a:extLst>
              <a:ext uri="{FF2B5EF4-FFF2-40B4-BE49-F238E27FC236}">
                <a16:creationId xmlns:a16="http://schemas.microsoft.com/office/drawing/2014/main" id="{F897906F-1772-EF46-B6BF-FCF78509DA27}"/>
              </a:ext>
            </a:extLst>
          </p:cNvPr>
          <p:cNvGrpSpPr/>
          <p:nvPr/>
        </p:nvGrpSpPr>
        <p:grpSpPr>
          <a:xfrm>
            <a:off x="4583832" y="3679815"/>
            <a:ext cx="7272808" cy="3116767"/>
            <a:chOff x="4871864" y="3679815"/>
            <a:chExt cx="7272808" cy="3116767"/>
          </a:xfrm>
        </p:grpSpPr>
        <p:sp>
          <p:nvSpPr>
            <p:cNvPr id="6" name="テキスト ボックス 5"/>
            <p:cNvSpPr txBox="1"/>
            <p:nvPr/>
          </p:nvSpPr>
          <p:spPr>
            <a:xfrm>
              <a:off x="7867722" y="3807038"/>
              <a:ext cx="4276950" cy="2862322"/>
            </a:xfrm>
            <a:prstGeom prst="rect">
              <a:avLst/>
            </a:prstGeom>
            <a:noFill/>
          </p:spPr>
          <p:txBody>
            <a:bodyPr wrap="square" rtlCol="0">
              <a:spAutoFit/>
            </a:bodyPr>
            <a:lstStyle/>
            <a:p>
              <a:pPr algn="ctr"/>
              <a:r>
                <a:rPr lang="ja-JP" altLang="en-US" sz="2000"/>
                <a:t>メジャーリーガーの投げるボール</a:t>
              </a:r>
              <a:endParaRPr lang="en-US" altLang="ja-JP" sz="2000" dirty="0"/>
            </a:p>
            <a:p>
              <a:r>
                <a:rPr lang="ja-JP" altLang="en-US" sz="2000"/>
                <a:t>質量</a:t>
              </a:r>
              <a:r>
                <a:rPr lang="en-US" altLang="ja-JP" sz="2000" dirty="0"/>
                <a:t> 〜 140 g</a:t>
              </a:r>
            </a:p>
            <a:p>
              <a:r>
                <a:rPr lang="ja-JP" altLang="en-US" sz="2000"/>
                <a:t>球速</a:t>
              </a:r>
              <a:r>
                <a:rPr lang="en-US" altLang="ja-JP" sz="2000" dirty="0"/>
                <a:t> 〜 160 km/h</a:t>
              </a:r>
            </a:p>
            <a:p>
              <a:r>
                <a:rPr lang="ja-JP" altLang="en-US" sz="2000"/>
                <a:t>エネルギー</a:t>
              </a:r>
              <a:r>
                <a:rPr lang="en-US" altLang="ja-JP" sz="2000" dirty="0"/>
                <a:t> 〜 10</a:t>
              </a:r>
              <a:r>
                <a:rPr lang="en-US" altLang="ja-JP" sz="2000" baseline="30000" dirty="0"/>
                <a:t>20</a:t>
              </a:r>
              <a:r>
                <a:rPr lang="en-US" altLang="ja-JP" sz="2000" dirty="0"/>
                <a:t> eV</a:t>
              </a:r>
            </a:p>
            <a:p>
              <a:endParaRPr lang="en-US" altLang="ja-JP" sz="2000" dirty="0"/>
            </a:p>
            <a:p>
              <a:r>
                <a:rPr lang="ja-JP" altLang="en-US" sz="2000"/>
                <a:t>原子核</a:t>
              </a:r>
              <a:r>
                <a:rPr lang="en-US" altLang="ja-JP" sz="2000" dirty="0"/>
                <a:t>1</a:t>
              </a:r>
              <a:r>
                <a:rPr lang="ja-JP" altLang="en-US" sz="2000"/>
                <a:t>個の質量は桁違いに小さい（</a:t>
              </a:r>
              <a:r>
                <a:rPr lang="en-US" altLang="ja-JP" sz="2000" dirty="0"/>
                <a:t>〜 10</a:t>
              </a:r>
              <a:r>
                <a:rPr lang="en-US" altLang="ja-JP" sz="2000" baseline="30000" dirty="0"/>
                <a:t>-24</a:t>
              </a:r>
              <a:r>
                <a:rPr lang="en-US" altLang="ja-JP" sz="2000" dirty="0"/>
                <a:t> g</a:t>
              </a:r>
              <a:r>
                <a:rPr lang="ja-JP" altLang="en-US" sz="2000"/>
                <a:t>）にもかかわらず宇宙線粒子の</a:t>
              </a:r>
              <a:r>
                <a:rPr lang="ja-JP" altLang="en-US" sz="2000" dirty="0"/>
                <a:t>最大</a:t>
              </a:r>
              <a:r>
                <a:rPr lang="ja-JP" altLang="en-US" sz="2000"/>
                <a:t>エネルギーは野球ボールのエネルギーに匹敵</a:t>
              </a:r>
              <a:endParaRPr lang="ja-JP" altLang="en-US" sz="2000" dirty="0"/>
            </a:p>
          </p:txBody>
        </p:sp>
        <p:pic>
          <p:nvPicPr>
            <p:cNvPr id="1026" name="Picture 2" descr="野球のピッチャーのイラスト">
              <a:extLst>
                <a:ext uri="{FF2B5EF4-FFF2-40B4-BE49-F238E27FC236}">
                  <a16:creationId xmlns:a16="http://schemas.microsoft.com/office/drawing/2014/main" id="{AA228E64-49D4-C641-8C43-6E5B6A0159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864" y="3679815"/>
              <a:ext cx="2851842" cy="31167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672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TotalTime>
  <Words>759</Words>
  <Application>Microsoft Macintosh PowerPoint</Application>
  <PresentationFormat>ワイド画面</PresentationFormat>
  <Paragraphs>81</Paragraphs>
  <Slides>10</Slides>
  <Notes>9</Notes>
  <HiddenSlides>0</HiddenSlides>
  <MMClips>4</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10</vt:i4>
      </vt:variant>
    </vt:vector>
  </HeadingPairs>
  <TitlesOfParts>
    <vt:vector size="13" baseType="lpstr">
      <vt:lpstr>Arial</vt:lpstr>
      <vt:lpstr>Calibri</vt:lpstr>
      <vt:lpstr>Office テーマ</vt:lpstr>
      <vt:lpstr>宇宙空間物理学II</vt:lpstr>
      <vt:lpstr>PowerPoint プレゼンテーション</vt:lpstr>
      <vt:lpstr>「ひので」が見た太陽 </vt:lpstr>
      <vt:lpstr>激しく変動する太陽</vt:lpstr>
      <vt:lpstr>PowerPoint プレゼンテーション</vt:lpstr>
      <vt:lpstr>PowerPoint プレゼンテーション</vt:lpstr>
      <vt:lpstr>磁場中の荷電粒子の運動</vt:lpstr>
      <vt:lpstr>普遍的な宇宙磁場</vt:lpstr>
      <vt:lpstr>宇宙線</vt:lpstr>
      <vt:lpstr>銀河宇宙線と太陽活動の反相関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地球はどこまで？宇宙はどこから？ ～「身近な」宇宙の魅力～</dc:title>
  <dc:creator>takanobu.amano@gmail.com</dc:creator>
  <cp:lastModifiedBy>Amano Takanobu</cp:lastModifiedBy>
  <cp:revision>24</cp:revision>
  <dcterms:created xsi:type="dcterms:W3CDTF">2020-10-18T00:55:52Z</dcterms:created>
  <dcterms:modified xsi:type="dcterms:W3CDTF">2021-10-06T01:13:39Z</dcterms:modified>
</cp:coreProperties>
</file>